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71" r:id="rId4"/>
    <p:sldId id="259" r:id="rId5"/>
    <p:sldId id="265" r:id="rId6"/>
    <p:sldId id="277" r:id="rId7"/>
    <p:sldId id="278" r:id="rId8"/>
    <p:sldId id="274" r:id="rId9"/>
    <p:sldId id="275" r:id="rId10"/>
    <p:sldId id="258" r:id="rId11"/>
    <p:sldId id="272" r:id="rId12"/>
    <p:sldId id="273" r:id="rId13"/>
    <p:sldId id="276" r:id="rId14"/>
    <p:sldId id="267" r:id="rId15"/>
    <p:sldId id="261" r:id="rId16"/>
    <p:sldId id="281" r:id="rId17"/>
    <p:sldId id="279" r:id="rId18"/>
    <p:sldId id="260" r:id="rId19"/>
    <p:sldId id="280" r:id="rId20"/>
  </p:sldIdLst>
  <p:sldSz cx="12192000" cy="6858000"/>
  <p:notesSz cx="6858000" cy="9926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F6640A"/>
    <a:srgbClr val="33CC33"/>
    <a:srgbClr val="1917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5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smtClean="0"/>
              <a:t>Muokkaa alaotsikon perustyyliä napsautt.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77B9-32CA-46E5-960D-4DB4EF092B17}" type="datetimeFigureOut">
              <a:rPr lang="fi-FI" smtClean="0"/>
              <a:t>23.10.2019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FD852-E1CB-4B02-BFA3-9259D34C711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10131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77B9-32CA-46E5-960D-4DB4EF092B17}" type="datetimeFigureOut">
              <a:rPr lang="fi-FI" smtClean="0"/>
              <a:t>23.10.2019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FD852-E1CB-4B02-BFA3-9259D34C711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88885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77B9-32CA-46E5-960D-4DB4EF092B17}" type="datetimeFigureOut">
              <a:rPr lang="fi-FI" smtClean="0"/>
              <a:t>23.10.2019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FD852-E1CB-4B02-BFA3-9259D34C711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6728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77B9-32CA-46E5-960D-4DB4EF092B17}" type="datetimeFigureOut">
              <a:rPr lang="fi-FI" smtClean="0"/>
              <a:t>23.10.2019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FD852-E1CB-4B02-BFA3-9259D34C711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54840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77B9-32CA-46E5-960D-4DB4EF092B17}" type="datetimeFigureOut">
              <a:rPr lang="fi-FI" smtClean="0"/>
              <a:t>23.10.2019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FD852-E1CB-4B02-BFA3-9259D34C711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97573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77B9-32CA-46E5-960D-4DB4EF092B17}" type="datetimeFigureOut">
              <a:rPr lang="fi-FI" smtClean="0"/>
              <a:t>23.10.2019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FD852-E1CB-4B02-BFA3-9259D34C711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90827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77B9-32CA-46E5-960D-4DB4EF092B17}" type="datetimeFigureOut">
              <a:rPr lang="fi-FI" smtClean="0"/>
              <a:t>23.10.2019</a:t>
            </a:fld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FD852-E1CB-4B02-BFA3-9259D34C711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59977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77B9-32CA-46E5-960D-4DB4EF092B17}" type="datetimeFigureOut">
              <a:rPr lang="fi-FI" smtClean="0"/>
              <a:t>23.10.2019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FD852-E1CB-4B02-BFA3-9259D34C711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96401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77B9-32CA-46E5-960D-4DB4EF092B17}" type="datetimeFigureOut">
              <a:rPr lang="fi-FI" smtClean="0"/>
              <a:t>23.10.2019</a:t>
            </a:fld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FD852-E1CB-4B02-BFA3-9259D34C711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16465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77B9-32CA-46E5-960D-4DB4EF092B17}" type="datetimeFigureOut">
              <a:rPr lang="fi-FI" smtClean="0"/>
              <a:t>23.10.2019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FD852-E1CB-4B02-BFA3-9259D34C711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97181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77B9-32CA-46E5-960D-4DB4EF092B17}" type="datetimeFigureOut">
              <a:rPr lang="fi-FI" smtClean="0"/>
              <a:t>23.10.2019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FD852-E1CB-4B02-BFA3-9259D34C711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75337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B77B9-32CA-46E5-960D-4DB4EF092B17}" type="datetimeFigureOut">
              <a:rPr lang="fi-FI" smtClean="0"/>
              <a:t>23.10.2019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FD852-E1CB-4B02-BFA3-9259D34C711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32853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1349828" y="538888"/>
            <a:ext cx="9144000" cy="2387600"/>
          </a:xfrm>
        </p:spPr>
        <p:txBody>
          <a:bodyPr>
            <a:normAutofit/>
          </a:bodyPr>
          <a:lstStyle/>
          <a:p>
            <a:r>
              <a:rPr lang="fi-FI" sz="4400" b="1" dirty="0" smtClean="0">
                <a:solidFill>
                  <a:schemeClr val="accent1">
                    <a:lumMod val="75000"/>
                  </a:schemeClr>
                </a:solidFill>
              </a:rPr>
              <a:t>Elinsiirtokoordinaattoreiden</a:t>
            </a:r>
            <a:br>
              <a:rPr lang="fi-FI" sz="44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fi-FI" sz="4400" b="1" dirty="0" smtClean="0">
                <a:solidFill>
                  <a:schemeClr val="accent1">
                    <a:lumMod val="75000"/>
                  </a:schemeClr>
                </a:solidFill>
              </a:rPr>
              <a:t> toimenkuva</a:t>
            </a:r>
            <a:br>
              <a:rPr lang="fi-FI" sz="4400" b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fi-FI" sz="2000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284515" y="3809956"/>
            <a:ext cx="9144000" cy="1655762"/>
          </a:xfrm>
        </p:spPr>
        <p:txBody>
          <a:bodyPr/>
          <a:lstStyle/>
          <a:p>
            <a:r>
              <a:rPr lang="fi-FI" b="1" dirty="0" smtClean="0">
                <a:latin typeface="+mj-lt"/>
              </a:rPr>
              <a:t>Leena Toivonen</a:t>
            </a:r>
          </a:p>
          <a:p>
            <a:r>
              <a:rPr lang="fi-FI" b="1" dirty="0" smtClean="0">
                <a:latin typeface="+mj-lt"/>
              </a:rPr>
              <a:t>Meilahden sairaala, HUS</a:t>
            </a:r>
          </a:p>
          <a:p>
            <a:r>
              <a:rPr lang="fi-FI" b="1" dirty="0" smtClean="0">
                <a:latin typeface="+mj-lt"/>
              </a:rPr>
              <a:t>8.11.2019</a:t>
            </a:r>
          </a:p>
          <a:p>
            <a:endParaRPr lang="fi-FI" dirty="0"/>
          </a:p>
        </p:txBody>
      </p:sp>
      <p:sp>
        <p:nvSpPr>
          <p:cNvPr id="5" name="Suorakulmio 4"/>
          <p:cNvSpPr/>
          <p:nvPr/>
        </p:nvSpPr>
        <p:spPr>
          <a:xfrm>
            <a:off x="3623268" y="2583392"/>
            <a:ext cx="492884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2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MUSA-PÄIVÄT Lahti 7-8.11.2019</a:t>
            </a:r>
            <a:endParaRPr lang="fi-FI" sz="2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6550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ruutu 1"/>
          <p:cNvSpPr txBox="1"/>
          <p:nvPr/>
        </p:nvSpPr>
        <p:spPr>
          <a:xfrm>
            <a:off x="327660" y="801188"/>
            <a:ext cx="118643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4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Potilaan ilmoittaminen väliaikaisesti pois siirtolistalta</a:t>
            </a:r>
            <a:endParaRPr lang="fi-FI" sz="40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" name="Tekstiruutu 3"/>
          <p:cNvSpPr txBox="1"/>
          <p:nvPr/>
        </p:nvSpPr>
        <p:spPr>
          <a:xfrm>
            <a:off x="388619" y="2656114"/>
            <a:ext cx="113853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400" b="1" dirty="0" smtClean="0">
                <a:latin typeface="+mj-lt"/>
              </a:rPr>
              <a:t>”Ilmoittaisin Lahdesta Virtasen Kallen </a:t>
            </a:r>
            <a:r>
              <a:rPr lang="fi-FI" sz="2400" b="1" dirty="0" err="1" smtClean="0">
                <a:latin typeface="+mj-lt"/>
              </a:rPr>
              <a:t>synt</a:t>
            </a:r>
            <a:r>
              <a:rPr lang="fi-FI" sz="2400" b="1" dirty="0" smtClean="0">
                <a:latin typeface="+mj-lt"/>
              </a:rPr>
              <a:t> 57 väliaikaisesti pois listalta </a:t>
            </a:r>
            <a:r>
              <a:rPr lang="fi-FI" sz="2400" b="1" dirty="0" err="1" smtClean="0">
                <a:latin typeface="+mj-lt"/>
              </a:rPr>
              <a:t>peritoniitin</a:t>
            </a:r>
            <a:r>
              <a:rPr lang="fi-FI" sz="2400" b="1" dirty="0" smtClean="0">
                <a:latin typeface="+mj-lt"/>
              </a:rPr>
              <a:t> vuoksi.” </a:t>
            </a:r>
          </a:p>
          <a:p>
            <a:endParaRPr lang="fi-FI" sz="2400" b="1" dirty="0">
              <a:latin typeface="+mj-lt"/>
            </a:endParaRPr>
          </a:p>
          <a:p>
            <a:r>
              <a:rPr lang="fi-FI" sz="2400" b="1" dirty="0" err="1" smtClean="0">
                <a:latin typeface="+mj-lt"/>
              </a:rPr>
              <a:t>Yst</a:t>
            </a:r>
            <a:r>
              <a:rPr lang="fi-FI" sz="2400" b="1" dirty="0" smtClean="0">
                <a:latin typeface="+mj-lt"/>
              </a:rPr>
              <a:t> </a:t>
            </a:r>
            <a:r>
              <a:rPr lang="fi-FI" sz="2400" b="1" dirty="0" err="1" smtClean="0">
                <a:latin typeface="+mj-lt"/>
              </a:rPr>
              <a:t>terv</a:t>
            </a:r>
            <a:r>
              <a:rPr lang="fi-FI" sz="2400" b="1" dirty="0" smtClean="0">
                <a:latin typeface="+mj-lt"/>
              </a:rPr>
              <a:t> Maija Meikäläinen</a:t>
            </a:r>
            <a:endParaRPr lang="fi-FI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6404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uvahaun tulos haulle pohjoismaiden kartt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904" y="1178401"/>
            <a:ext cx="4276748" cy="536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iruutu 4"/>
          <p:cNvSpPr txBox="1"/>
          <p:nvPr/>
        </p:nvSpPr>
        <p:spPr>
          <a:xfrm>
            <a:off x="7437577" y="2835984"/>
            <a:ext cx="3532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b="1" dirty="0" smtClean="0">
                <a:latin typeface="+mj-lt"/>
              </a:rPr>
              <a:t>Monielinluovuttaja Oulussa</a:t>
            </a:r>
            <a:endParaRPr lang="fi-FI" sz="2000" b="1" dirty="0">
              <a:latin typeface="+mj-lt"/>
            </a:endParaRPr>
          </a:p>
        </p:txBody>
      </p:sp>
      <p:sp>
        <p:nvSpPr>
          <p:cNvPr id="6" name="Tekstiruutu 5"/>
          <p:cNvSpPr txBox="1"/>
          <p:nvPr/>
        </p:nvSpPr>
        <p:spPr>
          <a:xfrm>
            <a:off x="6871316" y="4634144"/>
            <a:ext cx="34918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b="1" dirty="0" err="1" smtClean="0">
                <a:latin typeface="+mj-lt"/>
              </a:rPr>
              <a:t>Maksapt</a:t>
            </a:r>
            <a:r>
              <a:rPr lang="fi-FI" sz="2000" b="1" dirty="0" smtClean="0">
                <a:latin typeface="+mj-lt"/>
              </a:rPr>
              <a:t> salissa HUS</a:t>
            </a:r>
            <a:endParaRPr lang="fi-FI" sz="2000" b="1" dirty="0">
              <a:latin typeface="+mj-lt"/>
            </a:endParaRPr>
          </a:p>
          <a:p>
            <a:r>
              <a:rPr lang="fi-FI" sz="2000" b="1" dirty="0" err="1" smtClean="0">
                <a:latin typeface="+mj-lt"/>
              </a:rPr>
              <a:t>Haimapt</a:t>
            </a:r>
            <a:r>
              <a:rPr lang="fi-FI" sz="2000" b="1" dirty="0" smtClean="0">
                <a:latin typeface="+mj-lt"/>
              </a:rPr>
              <a:t> osastolla HUS</a:t>
            </a:r>
          </a:p>
          <a:p>
            <a:r>
              <a:rPr lang="fi-FI" sz="2000" b="1" dirty="0" err="1" smtClean="0">
                <a:latin typeface="+mj-lt"/>
              </a:rPr>
              <a:t>Munuaispt</a:t>
            </a:r>
            <a:r>
              <a:rPr lang="fi-FI" sz="2000" b="1" dirty="0" smtClean="0">
                <a:latin typeface="+mj-lt"/>
              </a:rPr>
              <a:t> ristikokeet työnalla</a:t>
            </a:r>
          </a:p>
          <a:p>
            <a:r>
              <a:rPr lang="fi-FI" sz="2000" b="1" dirty="0" smtClean="0">
                <a:latin typeface="+mj-lt"/>
              </a:rPr>
              <a:t>Virologiset vastaukset valmiina</a:t>
            </a:r>
            <a:endParaRPr lang="fi-FI" sz="2000" b="1" dirty="0">
              <a:latin typeface="+mj-lt"/>
            </a:endParaRPr>
          </a:p>
        </p:txBody>
      </p:sp>
      <p:sp>
        <p:nvSpPr>
          <p:cNvPr id="7" name="Tekstiruutu 6"/>
          <p:cNvSpPr txBox="1"/>
          <p:nvPr/>
        </p:nvSpPr>
        <p:spPr>
          <a:xfrm>
            <a:off x="226141" y="5968180"/>
            <a:ext cx="4149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b="1" dirty="0" err="1" smtClean="0">
                <a:latin typeface="+mj-lt"/>
              </a:rPr>
              <a:t>Keuhkopt</a:t>
            </a:r>
            <a:r>
              <a:rPr lang="fi-FI" sz="2000" b="1" dirty="0" smtClean="0">
                <a:latin typeface="+mj-lt"/>
              </a:rPr>
              <a:t> salissa Kööpenhaminassa</a:t>
            </a:r>
            <a:endParaRPr lang="fi-FI" sz="2000" b="1" dirty="0">
              <a:latin typeface="+mj-lt"/>
            </a:endParaRPr>
          </a:p>
        </p:txBody>
      </p:sp>
      <p:sp>
        <p:nvSpPr>
          <p:cNvPr id="8" name="Tekstiruutu 7"/>
          <p:cNvSpPr txBox="1"/>
          <p:nvPr/>
        </p:nvSpPr>
        <p:spPr>
          <a:xfrm>
            <a:off x="1022555" y="4610110"/>
            <a:ext cx="28318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b="1" dirty="0" err="1" smtClean="0">
                <a:latin typeface="+mj-lt"/>
              </a:rPr>
              <a:t>Sydänpt</a:t>
            </a:r>
            <a:r>
              <a:rPr lang="fi-FI" sz="2000" b="1" dirty="0" smtClean="0">
                <a:latin typeface="+mj-lt"/>
              </a:rPr>
              <a:t> salissa Oslossa</a:t>
            </a:r>
            <a:endParaRPr lang="fi-FI" sz="2000" b="1" dirty="0">
              <a:latin typeface="+mj-lt"/>
            </a:endParaRPr>
          </a:p>
        </p:txBody>
      </p:sp>
      <p:cxnSp>
        <p:nvCxnSpPr>
          <p:cNvPr id="10" name="Suora nuoliyhdysviiva 9"/>
          <p:cNvCxnSpPr/>
          <p:nvPr/>
        </p:nvCxnSpPr>
        <p:spPr>
          <a:xfrm flipV="1">
            <a:off x="4810267" y="3303639"/>
            <a:ext cx="1839108" cy="1501535"/>
          </a:xfrm>
          <a:prstGeom prst="straightConnector1">
            <a:avLst/>
          </a:prstGeom>
          <a:ln w="349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uora nuoliyhdysviiva 11"/>
          <p:cNvCxnSpPr/>
          <p:nvPr/>
        </p:nvCxnSpPr>
        <p:spPr>
          <a:xfrm flipV="1">
            <a:off x="4892457" y="3303639"/>
            <a:ext cx="1756918" cy="2774035"/>
          </a:xfrm>
          <a:prstGeom prst="straightConnector1">
            <a:avLst/>
          </a:prstGeom>
          <a:ln w="34925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uora nuoliyhdysviiva 13"/>
          <p:cNvCxnSpPr/>
          <p:nvPr/>
        </p:nvCxnSpPr>
        <p:spPr>
          <a:xfrm>
            <a:off x="6693763" y="3205316"/>
            <a:ext cx="88777" cy="1624136"/>
          </a:xfrm>
          <a:prstGeom prst="straightConnector1">
            <a:avLst/>
          </a:prstGeom>
          <a:ln w="34925">
            <a:solidFill>
              <a:schemeClr val="accent5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kstiruutu 14"/>
          <p:cNvSpPr txBox="1"/>
          <p:nvPr/>
        </p:nvSpPr>
        <p:spPr>
          <a:xfrm>
            <a:off x="852608" y="323162"/>
            <a:ext cx="11405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4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Elinsiirtotoiminnan logistiset haasteet</a:t>
            </a:r>
            <a:endParaRPr lang="fi-FI" sz="40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1028" name="Picture 4" descr="Kuvahaun tulos haulle pieni lentokone kuv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213" y="3236094"/>
            <a:ext cx="677155" cy="52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Kuvahaun tulos haulle pieni lentokone kuv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27091" y="5198748"/>
            <a:ext cx="871266" cy="67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Kuvahaun tulos haulle pieni lentokone kuv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34653" y="4017384"/>
            <a:ext cx="969028" cy="748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004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uvahaun tulos haulle pohjoismaiden kartt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904" y="1178401"/>
            <a:ext cx="4276748" cy="536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iruutu 4"/>
          <p:cNvSpPr txBox="1"/>
          <p:nvPr/>
        </p:nvSpPr>
        <p:spPr>
          <a:xfrm>
            <a:off x="7437577" y="2835984"/>
            <a:ext cx="3532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b="1" dirty="0" smtClean="0">
                <a:latin typeface="+mj-lt"/>
              </a:rPr>
              <a:t>Monielinluovuttaja Oulussa</a:t>
            </a:r>
            <a:endParaRPr lang="fi-FI" sz="2000" b="1" dirty="0">
              <a:latin typeface="+mj-lt"/>
            </a:endParaRPr>
          </a:p>
        </p:txBody>
      </p:sp>
      <p:sp>
        <p:nvSpPr>
          <p:cNvPr id="6" name="Tekstiruutu 5"/>
          <p:cNvSpPr txBox="1"/>
          <p:nvPr/>
        </p:nvSpPr>
        <p:spPr>
          <a:xfrm>
            <a:off x="6826928" y="4746834"/>
            <a:ext cx="34918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b="1" dirty="0" err="1" smtClean="0">
                <a:latin typeface="+mj-lt"/>
              </a:rPr>
              <a:t>Maksapt</a:t>
            </a:r>
            <a:r>
              <a:rPr lang="fi-FI" sz="2000" b="1" dirty="0" smtClean="0">
                <a:latin typeface="+mj-lt"/>
              </a:rPr>
              <a:t> salissa HUS</a:t>
            </a:r>
            <a:endParaRPr lang="fi-FI" sz="2000" b="1" dirty="0">
              <a:latin typeface="+mj-lt"/>
            </a:endParaRPr>
          </a:p>
          <a:p>
            <a:r>
              <a:rPr lang="fi-FI" sz="2000" b="1" dirty="0" err="1" smtClean="0">
                <a:latin typeface="+mj-lt"/>
              </a:rPr>
              <a:t>Haimapt</a:t>
            </a:r>
            <a:r>
              <a:rPr lang="fi-FI" sz="2000" b="1" dirty="0" smtClean="0">
                <a:latin typeface="+mj-lt"/>
              </a:rPr>
              <a:t> osastolla HUS</a:t>
            </a:r>
          </a:p>
          <a:p>
            <a:r>
              <a:rPr lang="fi-FI" sz="2000" b="1" dirty="0" err="1" smtClean="0">
                <a:latin typeface="+mj-lt"/>
              </a:rPr>
              <a:t>Munuaispt</a:t>
            </a:r>
            <a:r>
              <a:rPr lang="fi-FI" sz="2000" b="1" dirty="0" smtClean="0">
                <a:latin typeface="+mj-lt"/>
              </a:rPr>
              <a:t> ristikokeet työnalla</a:t>
            </a:r>
          </a:p>
          <a:p>
            <a:r>
              <a:rPr lang="fi-FI" sz="2000" b="1" dirty="0" smtClean="0">
                <a:latin typeface="+mj-lt"/>
              </a:rPr>
              <a:t>Virologiset vastaukset valmiina</a:t>
            </a:r>
            <a:endParaRPr lang="fi-FI" sz="2000" b="1" dirty="0">
              <a:latin typeface="+mj-lt"/>
            </a:endParaRPr>
          </a:p>
        </p:txBody>
      </p:sp>
      <p:sp>
        <p:nvSpPr>
          <p:cNvPr id="7" name="Tekstiruutu 6"/>
          <p:cNvSpPr txBox="1"/>
          <p:nvPr/>
        </p:nvSpPr>
        <p:spPr>
          <a:xfrm>
            <a:off x="447748" y="6077674"/>
            <a:ext cx="4149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b="1" dirty="0" err="1" smtClean="0">
                <a:latin typeface="+mj-lt"/>
              </a:rPr>
              <a:t>Keuhkopt</a:t>
            </a:r>
            <a:r>
              <a:rPr lang="fi-FI" sz="2000" b="1" dirty="0" smtClean="0">
                <a:latin typeface="+mj-lt"/>
              </a:rPr>
              <a:t> salissa Kööpenhaminassa</a:t>
            </a:r>
            <a:endParaRPr lang="fi-FI" sz="2000" b="1" dirty="0">
              <a:latin typeface="+mj-lt"/>
            </a:endParaRPr>
          </a:p>
        </p:txBody>
      </p:sp>
      <p:sp>
        <p:nvSpPr>
          <p:cNvPr id="8" name="Tekstiruutu 7"/>
          <p:cNvSpPr txBox="1"/>
          <p:nvPr/>
        </p:nvSpPr>
        <p:spPr>
          <a:xfrm>
            <a:off x="1022555" y="4610110"/>
            <a:ext cx="28318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b="1" dirty="0" err="1" smtClean="0">
                <a:latin typeface="+mj-lt"/>
              </a:rPr>
              <a:t>Sydänpt</a:t>
            </a:r>
            <a:r>
              <a:rPr lang="fi-FI" sz="2000" b="1" dirty="0" smtClean="0">
                <a:latin typeface="+mj-lt"/>
              </a:rPr>
              <a:t> salissa Oslossa</a:t>
            </a:r>
            <a:endParaRPr lang="fi-FI" sz="2000" b="1" dirty="0">
              <a:latin typeface="+mj-lt"/>
            </a:endParaRPr>
          </a:p>
        </p:txBody>
      </p:sp>
      <p:cxnSp>
        <p:nvCxnSpPr>
          <p:cNvPr id="10" name="Suora nuoliyhdysviiva 9"/>
          <p:cNvCxnSpPr/>
          <p:nvPr/>
        </p:nvCxnSpPr>
        <p:spPr>
          <a:xfrm flipV="1">
            <a:off x="4810267" y="3303639"/>
            <a:ext cx="1839108" cy="1501535"/>
          </a:xfrm>
          <a:prstGeom prst="straightConnector1">
            <a:avLst/>
          </a:prstGeom>
          <a:ln w="349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uora nuoliyhdysviiva 11"/>
          <p:cNvCxnSpPr/>
          <p:nvPr/>
        </p:nvCxnSpPr>
        <p:spPr>
          <a:xfrm flipV="1">
            <a:off x="4892457" y="3303639"/>
            <a:ext cx="1756918" cy="2774035"/>
          </a:xfrm>
          <a:prstGeom prst="straightConnector1">
            <a:avLst/>
          </a:prstGeom>
          <a:ln w="34925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uora nuoliyhdysviiva 13"/>
          <p:cNvCxnSpPr/>
          <p:nvPr/>
        </p:nvCxnSpPr>
        <p:spPr>
          <a:xfrm>
            <a:off x="6693763" y="3205316"/>
            <a:ext cx="88777" cy="1624136"/>
          </a:xfrm>
          <a:prstGeom prst="straightConnector1">
            <a:avLst/>
          </a:prstGeom>
          <a:ln w="34925">
            <a:solidFill>
              <a:schemeClr val="accent5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kstiruutu 14"/>
          <p:cNvSpPr txBox="1"/>
          <p:nvPr/>
        </p:nvSpPr>
        <p:spPr>
          <a:xfrm>
            <a:off x="852608" y="323162"/>
            <a:ext cx="11405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4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Elinsiirtotoiminnan logistiset haasteet</a:t>
            </a:r>
            <a:endParaRPr lang="fi-FI" sz="40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1028" name="Picture 4" descr="Kuvahaun tulos haulle pieni lentokone kuv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213" y="3236094"/>
            <a:ext cx="677155" cy="52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Kuvahaun tulos haulle pieni lentokone kuv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27091" y="5198748"/>
            <a:ext cx="871266" cy="67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Kuvahaun tulos haulle pieni lentokone kuv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34653" y="4017384"/>
            <a:ext cx="969028" cy="748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Kaarinuoli vasemmalle 2"/>
          <p:cNvSpPr/>
          <p:nvPr/>
        </p:nvSpPr>
        <p:spPr>
          <a:xfrm>
            <a:off x="6871316" y="4323425"/>
            <a:ext cx="204187" cy="310719"/>
          </a:xfrm>
          <a:prstGeom prst="curvedLef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chemeClr val="tx1"/>
              </a:solidFill>
            </a:endParaRPr>
          </a:p>
        </p:txBody>
      </p:sp>
      <p:sp>
        <p:nvSpPr>
          <p:cNvPr id="4" name="Kaarinuoli oikealle 3"/>
          <p:cNvSpPr/>
          <p:nvPr/>
        </p:nvSpPr>
        <p:spPr>
          <a:xfrm>
            <a:off x="6285390" y="4225771"/>
            <a:ext cx="292963" cy="579403"/>
          </a:xfrm>
          <a:prstGeom prst="curved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chemeClr val="tx1"/>
              </a:solidFill>
            </a:endParaRPr>
          </a:p>
        </p:txBody>
      </p:sp>
      <p:sp>
        <p:nvSpPr>
          <p:cNvPr id="9" name="Tekstiruutu 8"/>
          <p:cNvSpPr txBox="1"/>
          <p:nvPr/>
        </p:nvSpPr>
        <p:spPr>
          <a:xfrm>
            <a:off x="5918016" y="6113759"/>
            <a:ext cx="49404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b="1" dirty="0" smtClean="0">
                <a:solidFill>
                  <a:srgbClr val="FF0000"/>
                </a:solidFill>
                <a:latin typeface="+mj-lt"/>
              </a:rPr>
              <a:t>2 edellisen </a:t>
            </a:r>
            <a:r>
              <a:rPr lang="fi-FI" sz="2000" b="1" dirty="0" err="1" smtClean="0">
                <a:solidFill>
                  <a:srgbClr val="FF0000"/>
                </a:solidFill>
                <a:latin typeface="+mj-lt"/>
              </a:rPr>
              <a:t>donorin</a:t>
            </a:r>
            <a:r>
              <a:rPr lang="fi-FI" sz="2000" b="1" dirty="0" smtClean="0">
                <a:solidFill>
                  <a:srgbClr val="FF0000"/>
                </a:solidFill>
                <a:latin typeface="+mj-lt"/>
              </a:rPr>
              <a:t> munuaispotilaat tulossa </a:t>
            </a:r>
            <a:r>
              <a:rPr lang="fi-FI" sz="2000" b="1" dirty="0" err="1" smtClean="0">
                <a:solidFill>
                  <a:srgbClr val="FF0000"/>
                </a:solidFill>
                <a:latin typeface="+mj-lt"/>
              </a:rPr>
              <a:t>Hki</a:t>
            </a:r>
            <a:endParaRPr lang="fi-FI" sz="20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7" name="Suora nuoliyhdysviiva 16"/>
          <p:cNvCxnSpPr/>
          <p:nvPr/>
        </p:nvCxnSpPr>
        <p:spPr>
          <a:xfrm>
            <a:off x="4439528" y="3402670"/>
            <a:ext cx="1879536" cy="750767"/>
          </a:xfrm>
          <a:prstGeom prst="straightConnector1">
            <a:avLst/>
          </a:prstGeom>
          <a:ln w="28575">
            <a:solidFill>
              <a:srgbClr val="7030A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kstiruutu 17"/>
          <p:cNvSpPr txBox="1"/>
          <p:nvPr/>
        </p:nvSpPr>
        <p:spPr>
          <a:xfrm>
            <a:off x="1473409" y="3036039"/>
            <a:ext cx="2901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b="1" dirty="0" err="1" smtClean="0">
                <a:solidFill>
                  <a:srgbClr val="FF0000"/>
                </a:solidFill>
              </a:rPr>
              <a:t>Donorkandidaatti</a:t>
            </a:r>
            <a:r>
              <a:rPr lang="fi-FI" b="1" dirty="0" smtClean="0">
                <a:solidFill>
                  <a:srgbClr val="FF0000"/>
                </a:solidFill>
              </a:rPr>
              <a:t> Vaasassa</a:t>
            </a:r>
            <a:endParaRPr lang="fi-FI" b="1" dirty="0">
              <a:solidFill>
                <a:srgbClr val="FF0000"/>
              </a:solidFill>
            </a:endParaRPr>
          </a:p>
        </p:txBody>
      </p:sp>
      <p:cxnSp>
        <p:nvCxnSpPr>
          <p:cNvPr id="26" name="Suora nuoliyhdysviiva 25"/>
          <p:cNvCxnSpPr/>
          <p:nvPr/>
        </p:nvCxnSpPr>
        <p:spPr>
          <a:xfrm flipH="1">
            <a:off x="6836166" y="2595716"/>
            <a:ext cx="797486" cy="1288026"/>
          </a:xfrm>
          <a:prstGeom prst="straightConnector1">
            <a:avLst/>
          </a:prstGeom>
          <a:ln w="31750">
            <a:solidFill>
              <a:schemeClr val="accent6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kstiruutu 28"/>
          <p:cNvSpPr txBox="1"/>
          <p:nvPr/>
        </p:nvSpPr>
        <p:spPr>
          <a:xfrm>
            <a:off x="7075503" y="2113165"/>
            <a:ext cx="5570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b="1" dirty="0" smtClean="0">
                <a:solidFill>
                  <a:srgbClr val="FF0000"/>
                </a:solidFill>
                <a:latin typeface="+mj-lt"/>
              </a:rPr>
              <a:t>Seuraava </a:t>
            </a:r>
            <a:r>
              <a:rPr lang="fi-FI" sz="2000" b="1" dirty="0" err="1" smtClean="0">
                <a:solidFill>
                  <a:srgbClr val="FF0000"/>
                </a:solidFill>
                <a:latin typeface="+mj-lt"/>
              </a:rPr>
              <a:t>donor</a:t>
            </a:r>
            <a:r>
              <a:rPr lang="fi-FI" sz="2000" b="1" dirty="0" smtClean="0">
                <a:solidFill>
                  <a:srgbClr val="FF0000"/>
                </a:solidFill>
                <a:latin typeface="+mj-lt"/>
              </a:rPr>
              <a:t> Kuopiossa, näytteet matkalla </a:t>
            </a:r>
            <a:r>
              <a:rPr lang="fi-FI" sz="2000" b="1" dirty="0" err="1" smtClean="0">
                <a:solidFill>
                  <a:srgbClr val="FF0000"/>
                </a:solidFill>
                <a:latin typeface="+mj-lt"/>
              </a:rPr>
              <a:t>Hki</a:t>
            </a:r>
            <a:endParaRPr lang="fi-FI" sz="20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0630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992313" y="1"/>
            <a:ext cx="8229600" cy="1052513"/>
          </a:xfrm>
        </p:spPr>
        <p:txBody>
          <a:bodyPr/>
          <a:lstStyle/>
          <a:p>
            <a:r>
              <a:rPr lang="fi-FI" altLang="fi-FI" sz="4000" b="1" dirty="0">
                <a:solidFill>
                  <a:schemeClr val="accent1">
                    <a:lumMod val="75000"/>
                  </a:schemeClr>
                </a:solidFill>
              </a:rPr>
              <a:t>Elinluovutusprosessi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92313" y="1557338"/>
            <a:ext cx="8229600" cy="4525962"/>
          </a:xfrm>
        </p:spPr>
        <p:txBody>
          <a:bodyPr/>
          <a:lstStyle/>
          <a:p>
            <a:pPr>
              <a:buFontTx/>
              <a:buNone/>
            </a:pPr>
            <a:endParaRPr lang="fi-FI" altLang="fi-FI" b="1" dirty="0"/>
          </a:p>
          <a:p>
            <a:pPr>
              <a:buFontTx/>
              <a:buNone/>
            </a:pPr>
            <a:endParaRPr lang="fi-FI" altLang="fi-FI" dirty="0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2208213" y="5876925"/>
            <a:ext cx="7777162" cy="6477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i-FI" altLang="fi-FI" sz="2400" b="1" dirty="0">
                <a:latin typeface="+mj-lt"/>
              </a:rPr>
              <a:t>Elinsiirrot</a:t>
            </a: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1847850" y="1916114"/>
            <a:ext cx="5543550" cy="8651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i-FI" altLang="fi-FI" sz="2400" b="1" dirty="0">
                <a:latin typeface="+mj-lt"/>
              </a:rPr>
              <a:t>Aivokuoleman toteaminen</a:t>
            </a:r>
          </a:p>
          <a:p>
            <a:pPr algn="ctr"/>
            <a:r>
              <a:rPr lang="fi-FI" altLang="fi-FI" sz="2400" b="1" dirty="0">
                <a:latin typeface="+mj-lt"/>
              </a:rPr>
              <a:t>Vainajan kanta / omaisten informointi</a:t>
            </a:r>
          </a:p>
        </p:txBody>
      </p:sp>
      <p:pic>
        <p:nvPicPr>
          <p:cNvPr id="3082" name="Picture 10" descr="MCj0351860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325" y="1773238"/>
            <a:ext cx="1651000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5519739" y="3141664"/>
            <a:ext cx="4681537" cy="7207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i-FI" altLang="fi-FI" sz="2400" b="1" dirty="0">
                <a:latin typeface="+mj-lt"/>
              </a:rPr>
              <a:t>Elinsiirtotoimisto</a:t>
            </a: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1992313" y="1052513"/>
            <a:ext cx="8064500" cy="576262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i-FI" altLang="fi-FI" sz="2400" b="1" dirty="0">
                <a:latin typeface="+mj-lt"/>
              </a:rPr>
              <a:t>Mahdollisen elinluovuttajan tunnistaminen</a:t>
            </a:r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7824788" y="4005263"/>
            <a:ext cx="2374900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i-FI" altLang="fi-FI" sz="2400" b="1" dirty="0">
                <a:latin typeface="+mj-lt"/>
              </a:rPr>
              <a:t>Vastaanottajien</a:t>
            </a:r>
          </a:p>
          <a:p>
            <a:pPr algn="ctr"/>
            <a:r>
              <a:rPr lang="fi-FI" altLang="fi-FI" sz="2400" b="1" dirty="0">
                <a:latin typeface="+mj-lt"/>
              </a:rPr>
              <a:t>valinta</a:t>
            </a:r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5519739" y="4005263"/>
            <a:ext cx="2160587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i-FI" altLang="fi-FI" sz="2400" b="1" dirty="0">
                <a:latin typeface="+mj-lt"/>
              </a:rPr>
              <a:t>Luovuttajan </a:t>
            </a:r>
          </a:p>
          <a:p>
            <a:pPr algn="ctr"/>
            <a:r>
              <a:rPr lang="fi-FI" altLang="fi-FI" sz="2400" b="1" dirty="0">
                <a:latin typeface="+mj-lt"/>
              </a:rPr>
              <a:t>hyväksyminen</a:t>
            </a:r>
          </a:p>
        </p:txBody>
      </p:sp>
      <p:sp>
        <p:nvSpPr>
          <p:cNvPr id="3088" name="Oval 16"/>
          <p:cNvSpPr>
            <a:spLocks noChangeArrowheads="1"/>
          </p:cNvSpPr>
          <p:nvPr/>
        </p:nvSpPr>
        <p:spPr bwMode="auto">
          <a:xfrm>
            <a:off x="1992313" y="4145259"/>
            <a:ext cx="2879725" cy="93662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i-FI" altLang="fi-FI" sz="2400" b="1" dirty="0">
                <a:latin typeface="+mj-lt"/>
              </a:rPr>
              <a:t>Elinirrotusleikkaus</a:t>
            </a:r>
          </a:p>
        </p:txBody>
      </p:sp>
      <p:sp>
        <p:nvSpPr>
          <p:cNvPr id="3095" name="Text Box 23"/>
          <p:cNvSpPr txBox="1">
            <a:spLocks noChangeArrowheads="1"/>
          </p:cNvSpPr>
          <p:nvPr/>
        </p:nvSpPr>
        <p:spPr bwMode="auto">
          <a:xfrm>
            <a:off x="1992313" y="3357563"/>
            <a:ext cx="27368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i-FI" altLang="fi-FI" sz="2400" b="1" dirty="0">
                <a:latin typeface="+mj-lt"/>
              </a:rPr>
              <a:t>Luovuttajan hoito</a:t>
            </a:r>
          </a:p>
        </p:txBody>
      </p:sp>
      <p:sp>
        <p:nvSpPr>
          <p:cNvPr id="3096" name="Text Box 24"/>
          <p:cNvSpPr txBox="1">
            <a:spLocks noChangeArrowheads="1"/>
          </p:cNvSpPr>
          <p:nvPr/>
        </p:nvSpPr>
        <p:spPr bwMode="auto">
          <a:xfrm>
            <a:off x="6024563" y="5084764"/>
            <a:ext cx="31859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i-FI" altLang="fi-FI" sz="2400" b="1" dirty="0">
                <a:latin typeface="+mj-lt"/>
              </a:rPr>
              <a:t>Leikkausten koordinointi</a:t>
            </a:r>
          </a:p>
        </p:txBody>
      </p:sp>
    </p:spTree>
    <p:extLst>
      <p:ext uri="{BB962C8B-B14F-4D97-AF65-F5344CB8AC3E}">
        <p14:creationId xmlns:p14="http://schemas.microsoft.com/office/powerpoint/2010/main" val="346248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Kuvahaun tulos haulle helsinki tampere moottoritie kuv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52"/>
            <a:ext cx="12192000" cy="6875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0" descr="Kuvahaun tulos haulle älypuhelin kuv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30" y="73891"/>
            <a:ext cx="2237544" cy="177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4" descr="Kuvahaun tulos haulle helsinki tampere moottoritie kuv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4193"/>
            <a:ext cx="12192000" cy="6875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Kuvahaun tulos haulle kannettava tietokone kuv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4193"/>
            <a:ext cx="3075639" cy="307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Kuvahaun tulos haulle älypuhelin kuv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639" y="-84193"/>
            <a:ext cx="3868017" cy="307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iruutu 6"/>
          <p:cNvSpPr txBox="1"/>
          <p:nvPr/>
        </p:nvSpPr>
        <p:spPr>
          <a:xfrm>
            <a:off x="10906298" y="6568005"/>
            <a:ext cx="31837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800" dirty="0" smtClean="0">
                <a:solidFill>
                  <a:schemeClr val="bg1"/>
                </a:solidFill>
              </a:rPr>
              <a:t>mtvuutiset.fi</a:t>
            </a:r>
            <a:endParaRPr lang="fi-FI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75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4000" b="1" dirty="0" smtClean="0">
                <a:solidFill>
                  <a:schemeClr val="accent1">
                    <a:lumMod val="75000"/>
                  </a:schemeClr>
                </a:solidFill>
              </a:rPr>
              <a:t>Munuaispotilaiden valinnan aikataulu</a:t>
            </a:r>
            <a:endParaRPr lang="fi-FI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ekstiruutu 2"/>
          <p:cNvSpPr txBox="1"/>
          <p:nvPr/>
        </p:nvSpPr>
        <p:spPr>
          <a:xfrm>
            <a:off x="536801" y="1671438"/>
            <a:ext cx="92373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fi-FI" sz="2000" b="1" dirty="0" smtClean="0">
                <a:latin typeface="+mj-lt"/>
              </a:rPr>
              <a:t>Luovuttajasairaala lähettää HLA-veret viimeistään aivokuoleman toteamisen jälkeen</a:t>
            </a:r>
          </a:p>
          <a:p>
            <a:pPr marL="285750" indent="-285750">
              <a:buFontTx/>
              <a:buChar char="-"/>
            </a:pPr>
            <a:r>
              <a:rPr lang="fi-FI" sz="2000" b="1" dirty="0" smtClean="0">
                <a:latin typeface="+mj-lt"/>
              </a:rPr>
              <a:t>Kudostyypitys ja ulkomaiset vaihtovelvoitteet saadaan 3 tunnissa</a:t>
            </a:r>
          </a:p>
          <a:p>
            <a:pPr marL="285750" indent="-285750">
              <a:buFontTx/>
              <a:buChar char="-"/>
            </a:pPr>
            <a:r>
              <a:rPr lang="fi-FI" sz="2000" b="1" dirty="0" smtClean="0">
                <a:latin typeface="+mj-lt"/>
              </a:rPr>
              <a:t>5 potilasta valitaan ristikoelistalle</a:t>
            </a:r>
          </a:p>
          <a:p>
            <a:pPr marL="285750" indent="-285750">
              <a:buFontTx/>
              <a:buChar char="-"/>
            </a:pPr>
            <a:r>
              <a:rPr lang="fi-FI" sz="2000" b="1" dirty="0">
                <a:latin typeface="+mj-lt"/>
              </a:rPr>
              <a:t>R</a:t>
            </a:r>
            <a:r>
              <a:rPr lang="fi-FI" sz="2000" b="1" dirty="0" smtClean="0">
                <a:latin typeface="+mj-lt"/>
              </a:rPr>
              <a:t>istikoetulokset saadaan 3 tunnissa</a:t>
            </a:r>
            <a:endParaRPr lang="fi-FI" sz="2000" b="1" dirty="0">
              <a:latin typeface="+mj-lt"/>
            </a:endParaRPr>
          </a:p>
        </p:txBody>
      </p:sp>
      <p:sp>
        <p:nvSpPr>
          <p:cNvPr id="4" name="Tekstiruutu 3"/>
          <p:cNvSpPr txBox="1"/>
          <p:nvPr/>
        </p:nvSpPr>
        <p:spPr>
          <a:xfrm>
            <a:off x="2119312" y="4195626"/>
            <a:ext cx="7953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b="1" dirty="0" smtClean="0">
                <a:solidFill>
                  <a:srgbClr val="7030A0"/>
                </a:solidFill>
                <a:latin typeface="+mj-lt"/>
              </a:rPr>
              <a:t>Munuaisten irrotusleikkauksen aikataulu on riippuvainen monesta asiasta</a:t>
            </a:r>
            <a:endParaRPr lang="fi-FI" sz="2000" b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5" name="Tekstiruutu 4"/>
          <p:cNvSpPr txBox="1"/>
          <p:nvPr/>
        </p:nvSpPr>
        <p:spPr>
          <a:xfrm>
            <a:off x="472440" y="5207726"/>
            <a:ext cx="5661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b="1" dirty="0" smtClean="0">
                <a:solidFill>
                  <a:srgbClr val="FF0000"/>
                </a:solidFill>
                <a:latin typeface="+mj-lt"/>
              </a:rPr>
              <a:t>Siirrännäistä ei välttämättä ole irrotettu kutsuttaessa </a:t>
            </a:r>
            <a:endParaRPr lang="fi-FI" sz="20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Tekstiruutu 5"/>
          <p:cNvSpPr txBox="1"/>
          <p:nvPr/>
        </p:nvSpPr>
        <p:spPr>
          <a:xfrm>
            <a:off x="7323908" y="5207726"/>
            <a:ext cx="38927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b="1" dirty="0" smtClean="0">
                <a:latin typeface="+mj-lt"/>
              </a:rPr>
              <a:t>Tarvittaessa päivän seerumi</a:t>
            </a:r>
            <a:endParaRPr lang="fi-FI" sz="2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6813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169126" y="669925"/>
            <a:ext cx="10515600" cy="1325563"/>
          </a:xfrm>
        </p:spPr>
        <p:txBody>
          <a:bodyPr/>
          <a:lstStyle/>
          <a:p>
            <a:r>
              <a:rPr lang="fi-FI" sz="4000" b="1" dirty="0" smtClean="0">
                <a:solidFill>
                  <a:srgbClr val="0070C0"/>
                </a:solidFill>
              </a:rPr>
              <a:t>”Sama asia, monta nimeä”</a:t>
            </a:r>
            <a:r>
              <a:rPr lang="fi-FI" dirty="0" smtClean="0"/>
              <a:t/>
            </a:r>
            <a:br>
              <a:rPr lang="fi-FI" dirty="0" smtClean="0"/>
            </a:br>
            <a:endParaRPr lang="fi-FI" dirty="0"/>
          </a:p>
        </p:txBody>
      </p:sp>
      <p:sp>
        <p:nvSpPr>
          <p:cNvPr id="3" name="Tekstiruutu 2"/>
          <p:cNvSpPr txBox="1"/>
          <p:nvPr/>
        </p:nvSpPr>
        <p:spPr>
          <a:xfrm>
            <a:off x="923107" y="1995488"/>
            <a:ext cx="992500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400" b="1" dirty="0" smtClean="0">
                <a:latin typeface="+mj-lt"/>
              </a:rPr>
              <a:t>- Leukosyyttivasta-aine näyte  = Ristikoeverinäyte </a:t>
            </a:r>
          </a:p>
          <a:p>
            <a:r>
              <a:rPr lang="fi-FI" sz="2400" b="1" dirty="0" smtClean="0">
                <a:latin typeface="+mj-lt"/>
              </a:rPr>
              <a:t>  (Listalle laitettaessa ja aina 3 kk välein)  </a:t>
            </a:r>
          </a:p>
          <a:p>
            <a:endParaRPr lang="fi-FI" sz="2400" b="1" dirty="0">
              <a:latin typeface="+mj-lt"/>
            </a:endParaRPr>
          </a:p>
          <a:p>
            <a:r>
              <a:rPr lang="fi-FI" sz="2400" b="1" dirty="0" smtClean="0">
                <a:latin typeface="+mj-lt"/>
              </a:rPr>
              <a:t>- Veripalveluun saapuneet näytteet näkyy n 5 vrk viiveellä Elinsiirtotoimistossa </a:t>
            </a:r>
          </a:p>
          <a:p>
            <a:endParaRPr lang="fi-FI" sz="2400" b="1" dirty="0">
              <a:latin typeface="+mj-lt"/>
            </a:endParaRPr>
          </a:p>
          <a:p>
            <a:r>
              <a:rPr lang="fi-FI" sz="2400" b="1" dirty="0" smtClean="0">
                <a:latin typeface="+mj-lt"/>
              </a:rPr>
              <a:t>- Päivän seerumi   </a:t>
            </a:r>
          </a:p>
          <a:p>
            <a:r>
              <a:rPr lang="fi-FI" sz="2400" b="1" dirty="0" smtClean="0">
                <a:latin typeface="+mj-lt"/>
              </a:rPr>
              <a:t>  (Pyydettäessä siirtoon kutsumisen yhteydessä)</a:t>
            </a:r>
            <a:endParaRPr lang="fi-FI" sz="2400" b="1" dirty="0">
              <a:latin typeface="+mj-lt"/>
            </a:endParaRPr>
          </a:p>
        </p:txBody>
      </p:sp>
      <p:sp>
        <p:nvSpPr>
          <p:cNvPr id="4" name="Tekstiruutu 3"/>
          <p:cNvSpPr txBox="1"/>
          <p:nvPr/>
        </p:nvSpPr>
        <p:spPr>
          <a:xfrm>
            <a:off x="3901440" y="5275432"/>
            <a:ext cx="72542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b="1" dirty="0" smtClean="0">
                <a:solidFill>
                  <a:srgbClr val="FF0000"/>
                </a:solidFill>
                <a:latin typeface="+mj-lt"/>
              </a:rPr>
              <a:t>10 ml seerumiputki (kokoverta kuivaan putkeen)</a:t>
            </a:r>
          </a:p>
          <a:p>
            <a:r>
              <a:rPr lang="fi-FI" sz="2000" b="1" dirty="0" smtClean="0">
                <a:solidFill>
                  <a:srgbClr val="FF0000"/>
                </a:solidFill>
                <a:latin typeface="+mj-lt"/>
              </a:rPr>
              <a:t>(2ml seerumia eroteltuna)</a:t>
            </a:r>
          </a:p>
          <a:p>
            <a:r>
              <a:rPr lang="fi-FI" sz="20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Veripalvelun lähete (22029, 5366)</a:t>
            </a:r>
            <a:endParaRPr lang="fi-FI" sz="20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2419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4000" b="1" dirty="0" smtClean="0">
                <a:solidFill>
                  <a:srgbClr val="0070C0"/>
                </a:solidFill>
                <a:latin typeface="+mn-lt"/>
              </a:rPr>
              <a:t>Miten jaksaa elinsiirtokoordinaattorin työtä</a:t>
            </a:r>
            <a:r>
              <a:rPr lang="fi-FI" b="1" dirty="0" smtClean="0">
                <a:solidFill>
                  <a:srgbClr val="0070C0"/>
                </a:solidFill>
                <a:latin typeface="+mn-lt"/>
              </a:rPr>
              <a:t>?</a:t>
            </a:r>
            <a:endParaRPr lang="fi-FI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1026" name="Picture 2" descr="Kuvahaun tulos haulle sleepi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9783" y="3276600"/>
            <a:ext cx="3752850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uvahaun tulos haulle pyöräilijä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45" y="2877011"/>
            <a:ext cx="3158476" cy="2714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kuva: Rengasmatka : lomalystiä : silkkaa sarjakuva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700" y="1690688"/>
            <a:ext cx="3421626" cy="4893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304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IMG_18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854" y="268084"/>
            <a:ext cx="8603673" cy="6452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kstiruutu 1"/>
          <p:cNvSpPr txBox="1"/>
          <p:nvPr/>
        </p:nvSpPr>
        <p:spPr>
          <a:xfrm>
            <a:off x="8146473" y="6417426"/>
            <a:ext cx="38487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800" dirty="0"/>
              <a:t>M</a:t>
            </a:r>
            <a:r>
              <a:rPr lang="fi-FI" sz="800" dirty="0" smtClean="0"/>
              <a:t>aksansiirtopotilaan oma kuva-arkisto</a:t>
            </a:r>
            <a:endParaRPr lang="fi-FI" sz="800" dirty="0"/>
          </a:p>
        </p:txBody>
      </p:sp>
    </p:spTree>
    <p:extLst>
      <p:ext uri="{BB962C8B-B14F-4D97-AF65-F5344CB8AC3E}">
        <p14:creationId xmlns:p14="http://schemas.microsoft.com/office/powerpoint/2010/main" val="176085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2" y="130629"/>
            <a:ext cx="5847584" cy="6576939"/>
          </a:xfrm>
          <a:prstGeom prst="rect">
            <a:avLst/>
          </a:prstGeom>
        </p:spPr>
      </p:pic>
      <p:sp>
        <p:nvSpPr>
          <p:cNvPr id="2" name="Suorakulmio 1"/>
          <p:cNvSpPr/>
          <p:nvPr/>
        </p:nvSpPr>
        <p:spPr>
          <a:xfrm>
            <a:off x="8389115" y="2957433"/>
            <a:ext cx="21672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Kiitos !</a:t>
            </a:r>
            <a:endParaRPr lang="fi-FI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Tekstiruutu 3"/>
          <p:cNvSpPr txBox="1"/>
          <p:nvPr/>
        </p:nvSpPr>
        <p:spPr>
          <a:xfrm>
            <a:off x="4680065" y="6417425"/>
            <a:ext cx="33749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800" dirty="0" smtClean="0">
                <a:solidFill>
                  <a:schemeClr val="bg1"/>
                </a:solidFill>
              </a:rPr>
              <a:t>Leena Toivonen kuva-arkisto</a:t>
            </a:r>
            <a:endParaRPr lang="fi-FI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07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ruutu 1"/>
          <p:cNvSpPr txBox="1"/>
          <p:nvPr/>
        </p:nvSpPr>
        <p:spPr>
          <a:xfrm>
            <a:off x="459732" y="311629"/>
            <a:ext cx="109433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4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Transplantaatiotoimistosta Elinsiirtotoimistoksi</a:t>
            </a:r>
            <a:endParaRPr lang="fi-FI" sz="40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3" name="Picture 4" descr="http://suomenmuseotonline.fi/fi/kuva/Rakennushistorian+osasto/125985_2_p_helsinki_kirurg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26888"/>
            <a:ext cx="4568556" cy="2448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Kuvahaun tulos haulle meilahden sairaala kuv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217" y="4429558"/>
            <a:ext cx="4298802" cy="2448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avainnekuva neljästä nelikulmion muotoisesta osasta rakentuvan Siltasairaalan sijoittumisesta Tornisairaalan ja Paciuksenkadun väliin. Kuva: HUS-TIlakesku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9814" y="4429558"/>
            <a:ext cx="3832186" cy="2448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uorakulmio 3"/>
          <p:cNvSpPr/>
          <p:nvPr/>
        </p:nvSpPr>
        <p:spPr>
          <a:xfrm>
            <a:off x="-240751" y="3607803"/>
            <a:ext cx="1164378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i-FI" sz="3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1990                  		2011                      	</a:t>
            </a:r>
            <a:r>
              <a:rPr lang="fi-FI" sz="3600" b="1" i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</a:rPr>
              <a:t>2023</a:t>
            </a:r>
            <a:endParaRPr lang="fi-FI" sz="3600" b="1" i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</a:endParaRPr>
          </a:p>
        </p:txBody>
      </p:sp>
      <p:cxnSp>
        <p:nvCxnSpPr>
          <p:cNvPr id="10" name="Suora nuoliyhdysviiva 9"/>
          <p:cNvCxnSpPr/>
          <p:nvPr/>
        </p:nvCxnSpPr>
        <p:spPr>
          <a:xfrm flipH="1">
            <a:off x="970773" y="4254134"/>
            <a:ext cx="470100" cy="1085685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uora nuoliyhdysviiva 11"/>
          <p:cNvCxnSpPr/>
          <p:nvPr/>
        </p:nvCxnSpPr>
        <p:spPr>
          <a:xfrm>
            <a:off x="6162262" y="4254134"/>
            <a:ext cx="1206630" cy="1938721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uora nuoliyhdysviiva 13"/>
          <p:cNvCxnSpPr/>
          <p:nvPr/>
        </p:nvCxnSpPr>
        <p:spPr>
          <a:xfrm>
            <a:off x="10169228" y="4254134"/>
            <a:ext cx="213358" cy="1505692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uorakulmio 5"/>
          <p:cNvSpPr/>
          <p:nvPr/>
        </p:nvSpPr>
        <p:spPr>
          <a:xfrm>
            <a:off x="181056" y="1296809"/>
            <a:ext cx="117322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endParaRPr lang="fi-FI" sz="2400" dirty="0"/>
          </a:p>
          <a:p>
            <a:pPr marL="285750" indent="-285750">
              <a:buFontTx/>
              <a:buChar char="-"/>
            </a:pPr>
            <a:r>
              <a:rPr lang="fi-FI" sz="2400" b="1" dirty="0" smtClean="0">
                <a:latin typeface="+mj-lt"/>
              </a:rPr>
              <a:t>Transplantaatiotoimisto perustettiin 1981 </a:t>
            </a:r>
          </a:p>
          <a:p>
            <a:pPr marL="285750" indent="-285750">
              <a:buFontTx/>
              <a:buChar char="-"/>
            </a:pPr>
            <a:endParaRPr lang="fi-FI" sz="2400" b="1" dirty="0">
              <a:latin typeface="+mj-lt"/>
            </a:endParaRPr>
          </a:p>
          <a:p>
            <a:pPr marL="285750" indent="-285750">
              <a:buFontTx/>
              <a:buChar char="-"/>
            </a:pPr>
            <a:r>
              <a:rPr lang="fi-FI" sz="2400" b="1" dirty="0" smtClean="0">
                <a:latin typeface="+mj-lt"/>
              </a:rPr>
              <a:t>Ensimmäinen elinsiirtokoordinaattori aloitti syksyllä 1990</a:t>
            </a:r>
          </a:p>
          <a:p>
            <a:pPr marL="285750" indent="-285750">
              <a:buFontTx/>
              <a:buChar char="-"/>
            </a:pPr>
            <a:endParaRPr lang="fi-FI" sz="2400" b="1" dirty="0">
              <a:latin typeface="+mj-lt"/>
            </a:endParaRPr>
          </a:p>
          <a:p>
            <a:pPr marL="285750" indent="-285750">
              <a:buFontTx/>
              <a:buChar char="-"/>
            </a:pPr>
            <a:r>
              <a:rPr lang="fi-FI" sz="2400" b="1" dirty="0" smtClean="0">
                <a:latin typeface="+mj-lt"/>
              </a:rPr>
              <a:t>Elinsiirtotoimisto nimike otettiin käyttöön Meilahteen muuton yhteydessä</a:t>
            </a:r>
            <a:endParaRPr lang="fi-FI" sz="2400" b="1" dirty="0">
              <a:latin typeface="+mj-lt"/>
            </a:endParaRPr>
          </a:p>
        </p:txBody>
      </p:sp>
      <p:sp>
        <p:nvSpPr>
          <p:cNvPr id="5" name="Tekstiruutu 4"/>
          <p:cNvSpPr txBox="1"/>
          <p:nvPr/>
        </p:nvSpPr>
        <p:spPr>
          <a:xfrm>
            <a:off x="11564389" y="6563482"/>
            <a:ext cx="12552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800" dirty="0" smtClean="0">
                <a:solidFill>
                  <a:schemeClr val="bg1"/>
                </a:solidFill>
              </a:rPr>
              <a:t>sttinfo.fi</a:t>
            </a:r>
            <a:endParaRPr lang="fi-FI" sz="800" dirty="0">
              <a:solidFill>
                <a:schemeClr val="bg1"/>
              </a:solidFill>
            </a:endParaRPr>
          </a:p>
        </p:txBody>
      </p:sp>
      <p:sp>
        <p:nvSpPr>
          <p:cNvPr id="7" name="Tekstiruutu 6"/>
          <p:cNvSpPr txBox="1"/>
          <p:nvPr/>
        </p:nvSpPr>
        <p:spPr>
          <a:xfrm>
            <a:off x="7326722" y="6671204"/>
            <a:ext cx="19918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800" dirty="0" smtClean="0">
                <a:solidFill>
                  <a:schemeClr val="bg1"/>
                </a:solidFill>
              </a:rPr>
              <a:t>mtvuutiset.fi</a:t>
            </a:r>
            <a:endParaRPr lang="fi-FI" sz="800" dirty="0">
              <a:solidFill>
                <a:schemeClr val="bg1"/>
              </a:solidFill>
            </a:endParaRPr>
          </a:p>
        </p:txBody>
      </p:sp>
      <p:sp>
        <p:nvSpPr>
          <p:cNvPr id="8" name="Tekstiruutu 7"/>
          <p:cNvSpPr txBox="1"/>
          <p:nvPr/>
        </p:nvSpPr>
        <p:spPr>
          <a:xfrm>
            <a:off x="3328471" y="6642556"/>
            <a:ext cx="14913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800" dirty="0" smtClean="0">
                <a:solidFill>
                  <a:schemeClr val="bg1"/>
                </a:solidFill>
              </a:rPr>
              <a:t>omnia.ie</a:t>
            </a:r>
            <a:endParaRPr lang="fi-FI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47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Grp="1" noChangeArrowheads="1"/>
          </p:cNvSpPr>
          <p:nvPr>
            <p:ph type="title"/>
          </p:nvPr>
        </p:nvSpPr>
        <p:spPr>
          <a:xfrm>
            <a:off x="1981200" y="188914"/>
            <a:ext cx="8229600" cy="1228725"/>
          </a:xfrm>
        </p:spPr>
        <p:txBody>
          <a:bodyPr>
            <a:normAutofit/>
          </a:bodyPr>
          <a:lstStyle/>
          <a:p>
            <a:r>
              <a:rPr lang="fi-FI" altLang="fi-FI" sz="4000" b="1" dirty="0" smtClean="0">
                <a:solidFill>
                  <a:schemeClr val="accent1">
                    <a:lumMod val="75000"/>
                  </a:schemeClr>
                </a:solidFill>
              </a:rPr>
              <a:t>Elinsiirtokoordinaattori</a:t>
            </a:r>
            <a:endParaRPr lang="fi-FI" altLang="fi-FI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96389" y="1196975"/>
            <a:ext cx="5671049" cy="4929188"/>
          </a:xfrm>
        </p:spPr>
        <p:txBody>
          <a:bodyPr/>
          <a:lstStyle/>
          <a:p>
            <a:r>
              <a:rPr lang="fi-FI" altLang="fi-FI" sz="2400" dirty="0" smtClean="0"/>
              <a:t>Sairaanhoitajan </a:t>
            </a:r>
            <a:r>
              <a:rPr lang="fi-FI" altLang="fi-FI" sz="2400" dirty="0"/>
              <a:t>koulutus</a:t>
            </a:r>
          </a:p>
          <a:p>
            <a:r>
              <a:rPr lang="fi-FI" altLang="fi-FI" sz="2400" dirty="0" smtClean="0"/>
              <a:t>Ylilääkärin alaisia</a:t>
            </a:r>
            <a:endParaRPr lang="fi-FI" altLang="fi-FI" sz="2400" dirty="0"/>
          </a:p>
          <a:p>
            <a:r>
              <a:rPr lang="fi-FI" altLang="fi-FI" sz="2400" dirty="0"/>
              <a:t>Kaksivuorotyö </a:t>
            </a:r>
            <a:r>
              <a:rPr lang="fi-FI" altLang="fi-FI" sz="2400" dirty="0" smtClean="0"/>
              <a:t>ja varallaolo</a:t>
            </a:r>
          </a:p>
          <a:p>
            <a:r>
              <a:rPr lang="fi-FI" altLang="fi-FI" sz="2400" dirty="0" smtClean="0"/>
              <a:t>Toimipiste Elinsiirtotoimisto</a:t>
            </a:r>
          </a:p>
          <a:p>
            <a:pPr>
              <a:buFontTx/>
              <a:buNone/>
            </a:pPr>
            <a:r>
              <a:rPr lang="fi-FI" altLang="fi-FI" dirty="0"/>
              <a:t>	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6096000" y="1182370"/>
            <a:ext cx="6444343" cy="4929188"/>
          </a:xfrm>
        </p:spPr>
        <p:txBody>
          <a:bodyPr>
            <a:normAutofit/>
          </a:bodyPr>
          <a:lstStyle/>
          <a:p>
            <a:r>
              <a:rPr lang="fi-FI" altLang="fi-FI" sz="2400" b="1" dirty="0">
                <a:latin typeface="+mj-lt"/>
              </a:rPr>
              <a:t>Elinsiirtoa odottavien potilaiden rekisteri</a:t>
            </a:r>
          </a:p>
          <a:p>
            <a:r>
              <a:rPr lang="fi-FI" altLang="fi-FI" sz="2400" b="1" dirty="0">
                <a:latin typeface="+mj-lt"/>
              </a:rPr>
              <a:t>Jälkiseurantarekisterit</a:t>
            </a:r>
          </a:p>
          <a:p>
            <a:r>
              <a:rPr lang="fi-FI" altLang="fi-FI" sz="2400" b="1" dirty="0">
                <a:latin typeface="+mj-lt"/>
              </a:rPr>
              <a:t>Hälytysvalmiuden ylläpito</a:t>
            </a:r>
          </a:p>
          <a:p>
            <a:r>
              <a:rPr lang="fi-FI" altLang="fi-FI" sz="2400" b="1" dirty="0" smtClean="0">
                <a:latin typeface="+mj-lt"/>
              </a:rPr>
              <a:t>Koulutus</a:t>
            </a:r>
          </a:p>
          <a:p>
            <a:r>
              <a:rPr lang="fi-FI" altLang="fi-FI" sz="2400" b="1" dirty="0" smtClean="0">
                <a:latin typeface="+mj-lt"/>
              </a:rPr>
              <a:t>Elinluovutusprosessin koordinointi</a:t>
            </a:r>
            <a:endParaRPr lang="fi-FI" altLang="fi-FI" sz="2400" b="1" dirty="0">
              <a:latin typeface="+mj-lt"/>
            </a:endParaRPr>
          </a:p>
        </p:txBody>
      </p:sp>
      <p:pic>
        <p:nvPicPr>
          <p:cNvPr id="5129" name="Picture 9" descr="Maksa1-026 cop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761" y="3406140"/>
            <a:ext cx="4203585" cy="3152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13a4661-6002-4aac-b4fc-d3eb77139832@eurprd0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270" y="3954779"/>
            <a:ext cx="3077554" cy="2306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Kuva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59" y="3334428"/>
            <a:ext cx="2278792" cy="3038390"/>
          </a:xfrm>
          <a:prstGeom prst="rect">
            <a:avLst/>
          </a:prstGeom>
        </p:spPr>
      </p:pic>
      <p:sp>
        <p:nvSpPr>
          <p:cNvPr id="2" name="Tekstiruutu 1"/>
          <p:cNvSpPr txBox="1"/>
          <p:nvPr/>
        </p:nvSpPr>
        <p:spPr>
          <a:xfrm>
            <a:off x="10372837" y="6567231"/>
            <a:ext cx="156423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800" dirty="0" smtClean="0"/>
              <a:t>Kuvat: Elinsiirtotoimiston arkisto</a:t>
            </a:r>
            <a:endParaRPr lang="fi-FI" sz="800" dirty="0"/>
          </a:p>
        </p:txBody>
      </p:sp>
    </p:spTree>
    <p:extLst>
      <p:ext uri="{BB962C8B-B14F-4D97-AF65-F5344CB8AC3E}">
        <p14:creationId xmlns:p14="http://schemas.microsoft.com/office/powerpoint/2010/main" val="330180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4000" b="1" dirty="0" smtClean="0">
                <a:solidFill>
                  <a:schemeClr val="accent1">
                    <a:lumMod val="75000"/>
                  </a:schemeClr>
                </a:solidFill>
              </a:rPr>
              <a:t>Elinsiirtotoimiston muu väki</a:t>
            </a:r>
            <a:r>
              <a:rPr lang="fi-FI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fi-FI" b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fi-FI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ekstiruutu 2"/>
          <p:cNvSpPr txBox="1"/>
          <p:nvPr/>
        </p:nvSpPr>
        <p:spPr>
          <a:xfrm>
            <a:off x="838200" y="1272268"/>
            <a:ext cx="9196251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400" dirty="0" smtClean="0"/>
              <a:t>Ylilääkäri 		Nordin Arno</a:t>
            </a:r>
          </a:p>
          <a:p>
            <a:endParaRPr lang="fi-FI" sz="2400" dirty="0" smtClean="0">
              <a:latin typeface="+mj-lt"/>
            </a:endParaRPr>
          </a:p>
          <a:p>
            <a:r>
              <a:rPr lang="fi-FI" sz="2400" dirty="0" smtClean="0"/>
              <a:t>Osastonylilääkäri 	Mäkisalo Heikki</a:t>
            </a:r>
          </a:p>
          <a:p>
            <a:r>
              <a:rPr lang="fi-FI" sz="2400" dirty="0" smtClean="0"/>
              <a:t>			Lempinen Marko</a:t>
            </a:r>
          </a:p>
          <a:p>
            <a:r>
              <a:rPr lang="fi-FI" sz="2400" dirty="0" smtClean="0"/>
              <a:t>			</a:t>
            </a:r>
          </a:p>
          <a:p>
            <a:r>
              <a:rPr lang="fi-FI" sz="2400" dirty="0" smtClean="0"/>
              <a:t>Erikoislääkäri                Savikko Johanna</a:t>
            </a:r>
          </a:p>
          <a:p>
            <a:r>
              <a:rPr lang="fi-FI" sz="2400" dirty="0" smtClean="0"/>
              <a:t>			Tukiainen Eija</a:t>
            </a:r>
          </a:p>
          <a:p>
            <a:r>
              <a:rPr lang="fi-FI" sz="2400" dirty="0" smtClean="0"/>
              <a:t>			Sallinen Ville</a:t>
            </a:r>
          </a:p>
          <a:p>
            <a:r>
              <a:rPr lang="fi-FI" sz="2400" dirty="0" smtClean="0"/>
              <a:t>			Uutela Aki</a:t>
            </a:r>
          </a:p>
          <a:p>
            <a:r>
              <a:rPr lang="fi-FI" sz="2400" dirty="0" smtClean="0"/>
              <a:t>			Ahopelto Kaisa</a:t>
            </a:r>
          </a:p>
          <a:p>
            <a:endParaRPr lang="fi-FI" sz="2400" dirty="0"/>
          </a:p>
          <a:p>
            <a:r>
              <a:rPr lang="fi-FI" sz="2400" dirty="0" err="1" smtClean="0"/>
              <a:t>Nefrologi</a:t>
            </a:r>
            <a:r>
              <a:rPr lang="fi-FI" sz="2400" dirty="0" smtClean="0"/>
              <a:t> 		Helanterä Ilkka</a:t>
            </a:r>
          </a:p>
          <a:p>
            <a:endParaRPr lang="fi-FI" sz="2400" dirty="0"/>
          </a:p>
          <a:p>
            <a:r>
              <a:rPr lang="fi-FI" sz="2400" dirty="0" smtClean="0"/>
              <a:t>Järjestelmäsihteeri 	Ask Nina</a:t>
            </a:r>
          </a:p>
          <a:p>
            <a:endParaRPr lang="fi-FI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6559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64325" y="74040"/>
            <a:ext cx="10515600" cy="1296140"/>
          </a:xfrm>
        </p:spPr>
        <p:txBody>
          <a:bodyPr>
            <a:normAutofit/>
          </a:bodyPr>
          <a:lstStyle/>
          <a:p>
            <a:r>
              <a:rPr lang="fi-FI" sz="4000" b="1" dirty="0">
                <a:solidFill>
                  <a:schemeClr val="accent5">
                    <a:lumMod val="75000"/>
                  </a:schemeClr>
                </a:solidFill>
              </a:rPr>
              <a:t>E</a:t>
            </a:r>
            <a:r>
              <a:rPr lang="fi-FI" sz="4000" b="1" dirty="0" smtClean="0">
                <a:solidFill>
                  <a:schemeClr val="accent5">
                    <a:lumMod val="75000"/>
                  </a:schemeClr>
                </a:solidFill>
              </a:rPr>
              <a:t>linsiirtotoiminnan koordinaattorit</a:t>
            </a:r>
            <a:endParaRPr lang="fi-FI" sz="4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Tekstiruutu 4"/>
          <p:cNvSpPr txBox="1"/>
          <p:nvPr/>
        </p:nvSpPr>
        <p:spPr>
          <a:xfrm>
            <a:off x="408373" y="5877017"/>
            <a:ext cx="3648722" cy="745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i-FI" dirty="0"/>
          </a:p>
        </p:txBody>
      </p:sp>
      <p:pic>
        <p:nvPicPr>
          <p:cNvPr id="1042" name="Picture 18" descr="Kuvahaun tulos haulle scandiatransplant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73" y="2895601"/>
            <a:ext cx="2193190" cy="2148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iruutu 6"/>
          <p:cNvSpPr txBox="1"/>
          <p:nvPr/>
        </p:nvSpPr>
        <p:spPr>
          <a:xfrm>
            <a:off x="3199984" y="1896600"/>
            <a:ext cx="468445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b="1" u="sng" dirty="0" smtClean="0">
                <a:latin typeface="+mj-lt"/>
              </a:rPr>
              <a:t>VATSAKESKUS/Elinsiirtotoimisto:</a:t>
            </a:r>
          </a:p>
          <a:p>
            <a:r>
              <a:rPr lang="fi-FI" b="1" dirty="0" smtClean="0">
                <a:latin typeface="+mj-lt"/>
              </a:rPr>
              <a:t> - 5 elinsiirtokoordinaattoria</a:t>
            </a:r>
          </a:p>
          <a:p>
            <a:endParaRPr lang="fi-FI" b="1" dirty="0" smtClean="0">
              <a:latin typeface="+mj-lt"/>
            </a:endParaRPr>
          </a:p>
          <a:p>
            <a:r>
              <a:rPr lang="fi-FI" b="1" u="sng" dirty="0" smtClean="0">
                <a:latin typeface="+mj-lt"/>
              </a:rPr>
              <a:t>SYKE:</a:t>
            </a:r>
          </a:p>
          <a:p>
            <a:r>
              <a:rPr lang="fi-FI" b="1" dirty="0" smtClean="0">
                <a:latin typeface="+mj-lt"/>
              </a:rPr>
              <a:t>- 3 elinsiirtokoordinaattoria (”sydänkoordinaattori”)</a:t>
            </a:r>
          </a:p>
          <a:p>
            <a:pPr marL="285750" indent="-285750">
              <a:buFontTx/>
              <a:buChar char="-"/>
            </a:pPr>
            <a:endParaRPr lang="fi-FI" b="1" dirty="0" smtClean="0">
              <a:latin typeface="+mj-lt"/>
            </a:endParaRPr>
          </a:p>
          <a:p>
            <a:r>
              <a:rPr lang="fi-FI" b="1" u="sng" dirty="0" smtClean="0">
                <a:latin typeface="+mj-lt"/>
              </a:rPr>
              <a:t>ULS:</a:t>
            </a:r>
          </a:p>
          <a:p>
            <a:r>
              <a:rPr lang="fi-FI" b="1" dirty="0" smtClean="0">
                <a:latin typeface="+mj-lt"/>
              </a:rPr>
              <a:t>- vastuuhoitajat</a:t>
            </a:r>
          </a:p>
          <a:p>
            <a:pPr marL="285750" indent="-285750">
              <a:buFontTx/>
              <a:buChar char="-"/>
            </a:pPr>
            <a:endParaRPr lang="fi-FI" b="1" dirty="0" smtClean="0">
              <a:latin typeface="+mj-lt"/>
            </a:endParaRPr>
          </a:p>
          <a:p>
            <a:r>
              <a:rPr lang="fi-FI" b="1" u="sng" dirty="0" smtClean="0">
                <a:latin typeface="+mj-lt"/>
              </a:rPr>
              <a:t>LUOVUTUSTOIMINTA:</a:t>
            </a:r>
          </a:p>
          <a:p>
            <a:r>
              <a:rPr lang="fi-FI" b="1" dirty="0" smtClean="0">
                <a:latin typeface="+mj-lt"/>
              </a:rPr>
              <a:t>- elinluovutuskoordinaattori</a:t>
            </a:r>
          </a:p>
          <a:p>
            <a:r>
              <a:rPr lang="fi-FI" b="1" dirty="0" smtClean="0">
                <a:latin typeface="+mj-lt"/>
              </a:rPr>
              <a:t>- yksikköjen vastuuhenkilöt</a:t>
            </a:r>
          </a:p>
          <a:p>
            <a:endParaRPr lang="fi-FI" b="1" dirty="0">
              <a:latin typeface="+mj-lt"/>
            </a:endParaRPr>
          </a:p>
          <a:p>
            <a:r>
              <a:rPr lang="fi-FI" b="1" dirty="0" smtClean="0">
                <a:latin typeface="+mj-lt"/>
              </a:rPr>
              <a:t>- valtakunnallinen elinluovutuskoordinaattori</a:t>
            </a:r>
          </a:p>
          <a:p>
            <a:pPr marL="285750" indent="-285750">
              <a:buFontTx/>
              <a:buChar char="-"/>
            </a:pPr>
            <a:endParaRPr lang="fi-FI" dirty="0" smtClean="0"/>
          </a:p>
          <a:p>
            <a:endParaRPr lang="fi-FI" dirty="0" smtClean="0"/>
          </a:p>
          <a:p>
            <a:endParaRPr lang="fi-FI" dirty="0" smtClean="0"/>
          </a:p>
          <a:p>
            <a:endParaRPr lang="fi-FI" dirty="0"/>
          </a:p>
        </p:txBody>
      </p:sp>
      <p:sp>
        <p:nvSpPr>
          <p:cNvPr id="10" name="Suorakulmio 9"/>
          <p:cNvSpPr/>
          <p:nvPr/>
        </p:nvSpPr>
        <p:spPr>
          <a:xfrm flipH="1">
            <a:off x="5202345" y="5805996"/>
            <a:ext cx="136772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fi-FI" sz="2000" b="1" cap="none" spc="0" dirty="0" smtClean="0">
                <a:ln/>
                <a:solidFill>
                  <a:schemeClr val="accent4"/>
                </a:solidFill>
                <a:effectLst/>
              </a:rPr>
              <a:t> </a:t>
            </a:r>
            <a:endParaRPr lang="fi-FI" sz="20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13" name="Pyöristetty suorakulmio 12"/>
          <p:cNvSpPr/>
          <p:nvPr/>
        </p:nvSpPr>
        <p:spPr>
          <a:xfrm>
            <a:off x="2880698" y="1041091"/>
            <a:ext cx="4608674" cy="529004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026" name="Picture 2" descr="https://westeurope1-mediap.svc.ms/transform/thumbnail?provider=spo&amp;inputFormat=jpg&amp;cs=fFNQTw&amp;docid=https%3A%2F%2Fhussote.sharepoint.com%3A443%2F_api%2Fv2.0%2Fdrives%2Fb!BSyjWoFe-0--HA5r0Hev_rsSTcCw6YlMmT2z-hV_L1IpOBSp_-p0QL9oRZIFqXUb%2Fitems%2F01ITOKS6ZYLGHEY2G5WNDLOI2SPGQBE2VY%3Fversion%3DPublished&amp;access_token=eyJ0eXAiOiJKV1QiLCJhbGciOiJub25lIn0.eyJhdWQiOiIwMDAwMDAwMy0wMDAwLTBmZjEtY2UwMC0wMDAwMDAwMDAwMDAvaHVzc290ZS5zaGFyZXBvaW50LmNvbUBlMzA3NTYzZC01ZmNkLTRlMTItYTU1NC05OTI3ZjM4OGIxY2YiLCJpc3MiOiIwMDAwMDAwMy0wMDAwLTBmZjEtY2UwMC0wMDAwMDAwMDAwMDAiLCJuYmYiOiIxNTQwNTU1NDAzIiwiZXhwIjoiMTU0MDU3NzAwMyIsImVuZHBvaW50dXJsIjoiR1V4U3pxV3FWYm9OWHN1cXAwekNra1VRVFJ3djB3T1pRREhmTmZDUk9pZz0iLCJlbmRwb2ludHVybExlbmd0aCI6IjExNCIsImlzbG9vcGJhY2siOiJUcnVlIiwiY2lkIjoiWldNeU5qbGpPV1V0TnpBNFppMDNNREF3TFRRMFlqVXROemMwTVRGa01UTmtPRGt5IiwidmVyIjoiaGFzaGVkcHJvb2Z0b2tlbiIsInNpdGVpZCI6Ik5XRmhNekpqTURVdE5XVTRNUzAwWm1aaUxXSmxNV010TUdVMlltUXdOemRoWm1abCIsIm5hbWVpZCI6IjAjLmZ8bWVtYmVyc2hpcHxsZWVuYS50b2l2b25lbkBodXMuZmkiLCJuaWkiOiJtaWNyb3NvZnQuc2hhcmVwb2ludCIsImlzdXNlciI6InRydWUiLCJjYWNoZWtleSI6IjBoLmZ8bWVtYmVyc2hpcHwxMDAzMDAwMDk3NGU0YjJjQGxpdmUuY29tIiwidHQiOiIwIiwidXNlUGVyc2lzdGVudENvb2tpZSI6IjIifQ.L2YzQTVwVVZTMFltYXBjdUcweU94TmhJQlR5bGFXejlSeUlqM2p2SThmTT0&amp;encodeFailures=1&amp;width=591&amp;height=361&amp;srcWidth=591&amp;srcHeight=36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611" y="1131254"/>
            <a:ext cx="1337514" cy="816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Kuvahaun tulos haulle suomen kartt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434" y="1707754"/>
            <a:ext cx="4873080" cy="416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iruutu 3"/>
          <p:cNvSpPr txBox="1"/>
          <p:nvPr/>
        </p:nvSpPr>
        <p:spPr>
          <a:xfrm>
            <a:off x="2880698" y="6402093"/>
            <a:ext cx="8943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b="1" dirty="0" smtClean="0">
                <a:solidFill>
                  <a:schemeClr val="accent6">
                    <a:lumMod val="75000"/>
                  </a:schemeClr>
                </a:solidFill>
              </a:rPr>
              <a:t>Kansallinen elävien luovuttajien koordinaattori</a:t>
            </a:r>
            <a:endParaRPr lang="fi-FI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52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99160" y="134292"/>
            <a:ext cx="10515600" cy="1325563"/>
          </a:xfrm>
        </p:spPr>
        <p:txBody>
          <a:bodyPr>
            <a:normAutofit/>
          </a:bodyPr>
          <a:lstStyle/>
          <a:p>
            <a:r>
              <a:rPr lang="fi-FI" sz="4000" b="1" dirty="0" smtClean="0">
                <a:solidFill>
                  <a:schemeClr val="accent1">
                    <a:lumMod val="75000"/>
                  </a:schemeClr>
                </a:solidFill>
              </a:rPr>
              <a:t>Mitä elinsiirtokoordinaattori tekee </a:t>
            </a:r>
            <a:endParaRPr lang="fi-FI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268549" y="1747733"/>
            <a:ext cx="10515600" cy="4351338"/>
          </a:xfrm>
        </p:spPr>
        <p:txBody>
          <a:bodyPr/>
          <a:lstStyle/>
          <a:p>
            <a:r>
              <a:rPr lang="fi-FI" sz="2400" b="1" dirty="0" smtClean="0">
                <a:latin typeface="+mj-lt"/>
              </a:rPr>
              <a:t>On elinsiirtotoiminnan käyntikortti</a:t>
            </a:r>
          </a:p>
          <a:p>
            <a:r>
              <a:rPr lang="fi-FI" sz="2400" b="1" dirty="0" smtClean="0">
                <a:latin typeface="+mj-lt"/>
              </a:rPr>
              <a:t>On diplomaattinen </a:t>
            </a:r>
          </a:p>
          <a:p>
            <a:r>
              <a:rPr lang="fi-FI" sz="2400" b="1" dirty="0" smtClean="0">
                <a:latin typeface="+mj-lt"/>
              </a:rPr>
              <a:t>On </a:t>
            </a:r>
            <a:r>
              <a:rPr lang="fi-FI" sz="2400" b="1" dirty="0">
                <a:latin typeface="+mj-lt"/>
              </a:rPr>
              <a:t>elinluovuttajan/omaisten ”</a:t>
            </a:r>
            <a:r>
              <a:rPr lang="fi-FI" sz="2400" b="1" dirty="0" smtClean="0">
                <a:latin typeface="+mj-lt"/>
              </a:rPr>
              <a:t>asianajaja”</a:t>
            </a:r>
          </a:p>
          <a:p>
            <a:r>
              <a:rPr lang="fi-FI" sz="2400" b="1" dirty="0" smtClean="0">
                <a:latin typeface="+mj-lt"/>
              </a:rPr>
              <a:t>Motivoi, kannustaa</a:t>
            </a:r>
          </a:p>
          <a:p>
            <a:r>
              <a:rPr lang="fi-FI" sz="2400" b="1" dirty="0" smtClean="0">
                <a:latin typeface="+mj-lt"/>
              </a:rPr>
              <a:t>Varmistaa, selvittää, ennakoi</a:t>
            </a:r>
          </a:p>
          <a:p>
            <a:r>
              <a:rPr lang="fi-FI" sz="2400" b="1" dirty="0" smtClean="0">
                <a:latin typeface="+mj-lt"/>
              </a:rPr>
              <a:t>Hoitaa sen mikä ei virallisesti kuulu kenellekään</a:t>
            </a:r>
          </a:p>
          <a:p>
            <a:pPr marL="0" indent="0">
              <a:buNone/>
            </a:pPr>
            <a:endParaRPr lang="fi-FI" dirty="0"/>
          </a:p>
        </p:txBody>
      </p:sp>
      <p:sp>
        <p:nvSpPr>
          <p:cNvPr id="4" name="Puolivapaa piirto 3"/>
          <p:cNvSpPr/>
          <p:nvPr/>
        </p:nvSpPr>
        <p:spPr>
          <a:xfrm>
            <a:off x="181495" y="5487347"/>
            <a:ext cx="9552373" cy="525426"/>
          </a:xfrm>
          <a:custGeom>
            <a:avLst/>
            <a:gdLst>
              <a:gd name="connsiteX0" fmla="*/ 0 w 9552373"/>
              <a:gd name="connsiteY0" fmla="*/ 410314 h 490213"/>
              <a:gd name="connsiteX1" fmla="*/ 79899 w 9552373"/>
              <a:gd name="connsiteY1" fmla="*/ 357048 h 490213"/>
              <a:gd name="connsiteX2" fmla="*/ 133165 w 9552373"/>
              <a:gd name="connsiteY2" fmla="*/ 330415 h 490213"/>
              <a:gd name="connsiteX3" fmla="*/ 195309 w 9552373"/>
              <a:gd name="connsiteY3" fmla="*/ 294905 h 490213"/>
              <a:gd name="connsiteX4" fmla="*/ 221942 w 9552373"/>
              <a:gd name="connsiteY4" fmla="*/ 277149 h 490213"/>
              <a:gd name="connsiteX5" fmla="*/ 319596 w 9552373"/>
              <a:gd name="connsiteY5" fmla="*/ 259394 h 490213"/>
              <a:gd name="connsiteX6" fmla="*/ 346229 w 9552373"/>
              <a:gd name="connsiteY6" fmla="*/ 250516 h 490213"/>
              <a:gd name="connsiteX7" fmla="*/ 550416 w 9552373"/>
              <a:gd name="connsiteY7" fmla="*/ 241638 h 490213"/>
              <a:gd name="connsiteX8" fmla="*/ 870012 w 9552373"/>
              <a:gd name="connsiteY8" fmla="*/ 250516 h 490213"/>
              <a:gd name="connsiteX9" fmla="*/ 967666 w 9552373"/>
              <a:gd name="connsiteY9" fmla="*/ 268272 h 490213"/>
              <a:gd name="connsiteX10" fmla="*/ 1003177 w 9552373"/>
              <a:gd name="connsiteY10" fmla="*/ 277149 h 490213"/>
              <a:gd name="connsiteX11" fmla="*/ 1074198 w 9552373"/>
              <a:gd name="connsiteY11" fmla="*/ 286027 h 490213"/>
              <a:gd name="connsiteX12" fmla="*/ 1136342 w 9552373"/>
              <a:gd name="connsiteY12" fmla="*/ 303782 h 490213"/>
              <a:gd name="connsiteX13" fmla="*/ 1198486 w 9552373"/>
              <a:gd name="connsiteY13" fmla="*/ 312660 h 490213"/>
              <a:gd name="connsiteX14" fmla="*/ 1269507 w 9552373"/>
              <a:gd name="connsiteY14" fmla="*/ 330415 h 490213"/>
              <a:gd name="connsiteX15" fmla="*/ 1305018 w 9552373"/>
              <a:gd name="connsiteY15" fmla="*/ 339293 h 490213"/>
              <a:gd name="connsiteX16" fmla="*/ 1438183 w 9552373"/>
              <a:gd name="connsiteY16" fmla="*/ 357048 h 490213"/>
              <a:gd name="connsiteX17" fmla="*/ 1589103 w 9552373"/>
              <a:gd name="connsiteY17" fmla="*/ 374804 h 490213"/>
              <a:gd name="connsiteX18" fmla="*/ 1624614 w 9552373"/>
              <a:gd name="connsiteY18" fmla="*/ 383681 h 490213"/>
              <a:gd name="connsiteX19" fmla="*/ 1722268 w 9552373"/>
              <a:gd name="connsiteY19" fmla="*/ 392559 h 490213"/>
              <a:gd name="connsiteX20" fmla="*/ 2219418 w 9552373"/>
              <a:gd name="connsiteY20" fmla="*/ 392559 h 490213"/>
              <a:gd name="connsiteX21" fmla="*/ 2254928 w 9552373"/>
              <a:gd name="connsiteY21" fmla="*/ 383681 h 490213"/>
              <a:gd name="connsiteX22" fmla="*/ 2423604 w 9552373"/>
              <a:gd name="connsiteY22" fmla="*/ 365926 h 490213"/>
              <a:gd name="connsiteX23" fmla="*/ 2707689 w 9552373"/>
              <a:gd name="connsiteY23" fmla="*/ 357048 h 490213"/>
              <a:gd name="connsiteX24" fmla="*/ 2787588 w 9552373"/>
              <a:gd name="connsiteY24" fmla="*/ 348171 h 490213"/>
              <a:gd name="connsiteX25" fmla="*/ 2885243 w 9552373"/>
              <a:gd name="connsiteY25" fmla="*/ 339293 h 490213"/>
              <a:gd name="connsiteX26" fmla="*/ 2991775 w 9552373"/>
              <a:gd name="connsiteY26" fmla="*/ 312660 h 490213"/>
              <a:gd name="connsiteX27" fmla="*/ 3098307 w 9552373"/>
              <a:gd name="connsiteY27" fmla="*/ 286027 h 490213"/>
              <a:gd name="connsiteX28" fmla="*/ 3169328 w 9552373"/>
              <a:gd name="connsiteY28" fmla="*/ 268272 h 490213"/>
              <a:gd name="connsiteX29" fmla="*/ 3213717 w 9552373"/>
              <a:gd name="connsiteY29" fmla="*/ 259394 h 490213"/>
              <a:gd name="connsiteX30" fmla="*/ 3293616 w 9552373"/>
              <a:gd name="connsiteY30" fmla="*/ 241638 h 490213"/>
              <a:gd name="connsiteX31" fmla="*/ 3400148 w 9552373"/>
              <a:gd name="connsiteY31" fmla="*/ 206128 h 490213"/>
              <a:gd name="connsiteX32" fmla="*/ 3515557 w 9552373"/>
              <a:gd name="connsiteY32" fmla="*/ 179495 h 490213"/>
              <a:gd name="connsiteX33" fmla="*/ 3568823 w 9552373"/>
              <a:gd name="connsiteY33" fmla="*/ 161739 h 490213"/>
              <a:gd name="connsiteX34" fmla="*/ 3595456 w 9552373"/>
              <a:gd name="connsiteY34" fmla="*/ 152862 h 490213"/>
              <a:gd name="connsiteX35" fmla="*/ 3622089 w 9552373"/>
              <a:gd name="connsiteY35" fmla="*/ 143984 h 490213"/>
              <a:gd name="connsiteX36" fmla="*/ 3657600 w 9552373"/>
              <a:gd name="connsiteY36" fmla="*/ 135106 h 490213"/>
              <a:gd name="connsiteX37" fmla="*/ 3701988 w 9552373"/>
              <a:gd name="connsiteY37" fmla="*/ 126229 h 490213"/>
              <a:gd name="connsiteX38" fmla="*/ 3799643 w 9552373"/>
              <a:gd name="connsiteY38" fmla="*/ 117351 h 490213"/>
              <a:gd name="connsiteX39" fmla="*/ 4074851 w 9552373"/>
              <a:gd name="connsiteY39" fmla="*/ 143984 h 490213"/>
              <a:gd name="connsiteX40" fmla="*/ 4172505 w 9552373"/>
              <a:gd name="connsiteY40" fmla="*/ 179495 h 490213"/>
              <a:gd name="connsiteX41" fmla="*/ 4199138 w 9552373"/>
              <a:gd name="connsiteY41" fmla="*/ 188372 h 490213"/>
              <a:gd name="connsiteX42" fmla="*/ 4270159 w 9552373"/>
              <a:gd name="connsiteY42" fmla="*/ 223883 h 490213"/>
              <a:gd name="connsiteX43" fmla="*/ 4332303 w 9552373"/>
              <a:gd name="connsiteY43" fmla="*/ 250516 h 490213"/>
              <a:gd name="connsiteX44" fmla="*/ 4429957 w 9552373"/>
              <a:gd name="connsiteY44" fmla="*/ 268272 h 490213"/>
              <a:gd name="connsiteX45" fmla="*/ 4492101 w 9552373"/>
              <a:gd name="connsiteY45" fmla="*/ 303782 h 490213"/>
              <a:gd name="connsiteX46" fmla="*/ 4563122 w 9552373"/>
              <a:gd name="connsiteY46" fmla="*/ 321538 h 490213"/>
              <a:gd name="connsiteX47" fmla="*/ 4687410 w 9552373"/>
              <a:gd name="connsiteY47" fmla="*/ 374804 h 490213"/>
              <a:gd name="connsiteX48" fmla="*/ 4722920 w 9552373"/>
              <a:gd name="connsiteY48" fmla="*/ 392559 h 490213"/>
              <a:gd name="connsiteX49" fmla="*/ 4856086 w 9552373"/>
              <a:gd name="connsiteY49" fmla="*/ 419192 h 490213"/>
              <a:gd name="connsiteX50" fmla="*/ 4998128 w 9552373"/>
              <a:gd name="connsiteY50" fmla="*/ 436947 h 490213"/>
              <a:gd name="connsiteX51" fmla="*/ 5149049 w 9552373"/>
              <a:gd name="connsiteY51" fmla="*/ 472458 h 490213"/>
              <a:gd name="connsiteX52" fmla="*/ 5193437 w 9552373"/>
              <a:gd name="connsiteY52" fmla="*/ 481336 h 490213"/>
              <a:gd name="connsiteX53" fmla="*/ 5628443 w 9552373"/>
              <a:gd name="connsiteY53" fmla="*/ 490213 h 490213"/>
              <a:gd name="connsiteX54" fmla="*/ 5877018 w 9552373"/>
              <a:gd name="connsiteY54" fmla="*/ 481336 h 490213"/>
              <a:gd name="connsiteX55" fmla="*/ 5903651 w 9552373"/>
              <a:gd name="connsiteY55" fmla="*/ 472458 h 490213"/>
              <a:gd name="connsiteX56" fmla="*/ 6001305 w 9552373"/>
              <a:gd name="connsiteY56" fmla="*/ 445825 h 490213"/>
              <a:gd name="connsiteX57" fmla="*/ 6081204 w 9552373"/>
              <a:gd name="connsiteY57" fmla="*/ 419192 h 490213"/>
              <a:gd name="connsiteX58" fmla="*/ 6169981 w 9552373"/>
              <a:gd name="connsiteY58" fmla="*/ 401437 h 490213"/>
              <a:gd name="connsiteX59" fmla="*/ 6249880 w 9552373"/>
              <a:gd name="connsiteY59" fmla="*/ 374804 h 490213"/>
              <a:gd name="connsiteX60" fmla="*/ 6276513 w 9552373"/>
              <a:gd name="connsiteY60" fmla="*/ 365926 h 490213"/>
              <a:gd name="connsiteX61" fmla="*/ 6303146 w 9552373"/>
              <a:gd name="connsiteY61" fmla="*/ 357048 h 490213"/>
              <a:gd name="connsiteX62" fmla="*/ 6338656 w 9552373"/>
              <a:gd name="connsiteY62" fmla="*/ 339293 h 490213"/>
              <a:gd name="connsiteX63" fmla="*/ 6418555 w 9552373"/>
              <a:gd name="connsiteY63" fmla="*/ 312660 h 490213"/>
              <a:gd name="connsiteX64" fmla="*/ 6454066 w 9552373"/>
              <a:gd name="connsiteY64" fmla="*/ 286027 h 490213"/>
              <a:gd name="connsiteX65" fmla="*/ 6525087 w 9552373"/>
              <a:gd name="connsiteY65" fmla="*/ 259394 h 490213"/>
              <a:gd name="connsiteX66" fmla="*/ 6587231 w 9552373"/>
              <a:gd name="connsiteY66" fmla="*/ 215005 h 490213"/>
              <a:gd name="connsiteX67" fmla="*/ 6604987 w 9552373"/>
              <a:gd name="connsiteY67" fmla="*/ 197250 h 490213"/>
              <a:gd name="connsiteX68" fmla="*/ 6649375 w 9552373"/>
              <a:gd name="connsiteY68" fmla="*/ 179495 h 490213"/>
              <a:gd name="connsiteX69" fmla="*/ 6676008 w 9552373"/>
              <a:gd name="connsiteY69" fmla="*/ 161739 h 490213"/>
              <a:gd name="connsiteX70" fmla="*/ 6755907 w 9552373"/>
              <a:gd name="connsiteY70" fmla="*/ 135106 h 490213"/>
              <a:gd name="connsiteX71" fmla="*/ 6800295 w 9552373"/>
              <a:gd name="connsiteY71" fmla="*/ 117351 h 490213"/>
              <a:gd name="connsiteX72" fmla="*/ 6835806 w 9552373"/>
              <a:gd name="connsiteY72" fmla="*/ 81840 h 490213"/>
              <a:gd name="connsiteX73" fmla="*/ 6906827 w 9552373"/>
              <a:gd name="connsiteY73" fmla="*/ 64085 h 490213"/>
              <a:gd name="connsiteX74" fmla="*/ 6924583 w 9552373"/>
              <a:gd name="connsiteY74" fmla="*/ 46330 h 490213"/>
              <a:gd name="connsiteX75" fmla="*/ 7048870 w 9552373"/>
              <a:gd name="connsiteY75" fmla="*/ 28574 h 490213"/>
              <a:gd name="connsiteX76" fmla="*/ 7519387 w 9552373"/>
              <a:gd name="connsiteY76" fmla="*/ 28574 h 490213"/>
              <a:gd name="connsiteX77" fmla="*/ 7546020 w 9552373"/>
              <a:gd name="connsiteY77" fmla="*/ 37452 h 490213"/>
              <a:gd name="connsiteX78" fmla="*/ 7634796 w 9552373"/>
              <a:gd name="connsiteY78" fmla="*/ 46330 h 490213"/>
              <a:gd name="connsiteX79" fmla="*/ 7776839 w 9552373"/>
              <a:gd name="connsiteY79" fmla="*/ 64085 h 490213"/>
              <a:gd name="connsiteX80" fmla="*/ 8584707 w 9552373"/>
              <a:gd name="connsiteY80" fmla="*/ 72963 h 490213"/>
              <a:gd name="connsiteX81" fmla="*/ 8637973 w 9552373"/>
              <a:gd name="connsiteY81" fmla="*/ 90718 h 490213"/>
              <a:gd name="connsiteX82" fmla="*/ 8664606 w 9552373"/>
              <a:gd name="connsiteY82" fmla="*/ 108473 h 490213"/>
              <a:gd name="connsiteX83" fmla="*/ 8691239 w 9552373"/>
              <a:gd name="connsiteY83" fmla="*/ 135106 h 490213"/>
              <a:gd name="connsiteX84" fmla="*/ 8717872 w 9552373"/>
              <a:gd name="connsiteY84" fmla="*/ 143984 h 490213"/>
              <a:gd name="connsiteX85" fmla="*/ 8753383 w 9552373"/>
              <a:gd name="connsiteY85" fmla="*/ 170617 h 490213"/>
              <a:gd name="connsiteX86" fmla="*/ 8780016 w 9552373"/>
              <a:gd name="connsiteY86" fmla="*/ 188372 h 490213"/>
              <a:gd name="connsiteX87" fmla="*/ 8797771 w 9552373"/>
              <a:gd name="connsiteY87" fmla="*/ 206128 h 490213"/>
              <a:gd name="connsiteX88" fmla="*/ 8851037 w 9552373"/>
              <a:gd name="connsiteY88" fmla="*/ 241638 h 490213"/>
              <a:gd name="connsiteX89" fmla="*/ 8877670 w 9552373"/>
              <a:gd name="connsiteY89" fmla="*/ 259394 h 490213"/>
              <a:gd name="connsiteX90" fmla="*/ 8922058 w 9552373"/>
              <a:gd name="connsiteY90" fmla="*/ 268272 h 490213"/>
              <a:gd name="connsiteX91" fmla="*/ 9019713 w 9552373"/>
              <a:gd name="connsiteY91" fmla="*/ 303782 h 490213"/>
              <a:gd name="connsiteX92" fmla="*/ 9055223 w 9552373"/>
              <a:gd name="connsiteY92" fmla="*/ 312660 h 490213"/>
              <a:gd name="connsiteX93" fmla="*/ 9152878 w 9552373"/>
              <a:gd name="connsiteY93" fmla="*/ 330415 h 490213"/>
              <a:gd name="connsiteX94" fmla="*/ 9232777 w 9552373"/>
              <a:gd name="connsiteY94" fmla="*/ 339293 h 490213"/>
              <a:gd name="connsiteX95" fmla="*/ 9463596 w 9552373"/>
              <a:gd name="connsiteY95" fmla="*/ 312660 h 490213"/>
              <a:gd name="connsiteX96" fmla="*/ 9463596 w 9552373"/>
              <a:gd name="connsiteY96" fmla="*/ 312660 h 490213"/>
              <a:gd name="connsiteX97" fmla="*/ 9499107 w 9552373"/>
              <a:gd name="connsiteY97" fmla="*/ 303782 h 490213"/>
              <a:gd name="connsiteX98" fmla="*/ 9552373 w 9552373"/>
              <a:gd name="connsiteY98" fmla="*/ 286027 h 490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9552373" h="490213">
                <a:moveTo>
                  <a:pt x="0" y="410314"/>
                </a:moveTo>
                <a:cubicBezTo>
                  <a:pt x="78191" y="347762"/>
                  <a:pt x="11049" y="396391"/>
                  <a:pt x="79899" y="357048"/>
                </a:cubicBezTo>
                <a:cubicBezTo>
                  <a:pt x="128084" y="329513"/>
                  <a:pt x="84336" y="346692"/>
                  <a:pt x="133165" y="330415"/>
                </a:cubicBezTo>
                <a:cubicBezTo>
                  <a:pt x="219040" y="266009"/>
                  <a:pt x="127521" y="328799"/>
                  <a:pt x="195309" y="294905"/>
                </a:cubicBezTo>
                <a:cubicBezTo>
                  <a:pt x="204852" y="290133"/>
                  <a:pt x="211952" y="280895"/>
                  <a:pt x="221942" y="277149"/>
                </a:cubicBezTo>
                <a:cubicBezTo>
                  <a:pt x="233684" y="272746"/>
                  <a:pt x="311447" y="261205"/>
                  <a:pt x="319596" y="259394"/>
                </a:cubicBezTo>
                <a:cubicBezTo>
                  <a:pt x="328731" y="257364"/>
                  <a:pt x="336899" y="251234"/>
                  <a:pt x="346229" y="250516"/>
                </a:cubicBezTo>
                <a:cubicBezTo>
                  <a:pt x="414155" y="245291"/>
                  <a:pt x="482354" y="244597"/>
                  <a:pt x="550416" y="241638"/>
                </a:cubicBezTo>
                <a:lnTo>
                  <a:pt x="870012" y="250516"/>
                </a:lnTo>
                <a:cubicBezTo>
                  <a:pt x="882279" y="251100"/>
                  <a:pt x="952472" y="264896"/>
                  <a:pt x="967666" y="268272"/>
                </a:cubicBezTo>
                <a:cubicBezTo>
                  <a:pt x="979577" y="270919"/>
                  <a:pt x="991142" y="275143"/>
                  <a:pt x="1003177" y="277149"/>
                </a:cubicBezTo>
                <a:cubicBezTo>
                  <a:pt x="1026710" y="281071"/>
                  <a:pt x="1050665" y="282105"/>
                  <a:pt x="1074198" y="286027"/>
                </a:cubicBezTo>
                <a:cubicBezTo>
                  <a:pt x="1206584" y="308092"/>
                  <a:pt x="1030798" y="282674"/>
                  <a:pt x="1136342" y="303782"/>
                </a:cubicBezTo>
                <a:cubicBezTo>
                  <a:pt x="1156861" y="307886"/>
                  <a:pt x="1177967" y="308556"/>
                  <a:pt x="1198486" y="312660"/>
                </a:cubicBezTo>
                <a:cubicBezTo>
                  <a:pt x="1222414" y="317446"/>
                  <a:pt x="1245833" y="324497"/>
                  <a:pt x="1269507" y="330415"/>
                </a:cubicBezTo>
                <a:cubicBezTo>
                  <a:pt x="1281344" y="333374"/>
                  <a:pt x="1292939" y="337567"/>
                  <a:pt x="1305018" y="339293"/>
                </a:cubicBezTo>
                <a:cubicBezTo>
                  <a:pt x="1390779" y="351545"/>
                  <a:pt x="1346398" y="345576"/>
                  <a:pt x="1438183" y="357048"/>
                </a:cubicBezTo>
                <a:cubicBezTo>
                  <a:pt x="1523534" y="378387"/>
                  <a:pt x="1422284" y="355179"/>
                  <a:pt x="1589103" y="374804"/>
                </a:cubicBezTo>
                <a:cubicBezTo>
                  <a:pt x="1601221" y="376230"/>
                  <a:pt x="1612520" y="382068"/>
                  <a:pt x="1624614" y="383681"/>
                </a:cubicBezTo>
                <a:cubicBezTo>
                  <a:pt x="1657013" y="388001"/>
                  <a:pt x="1689717" y="389600"/>
                  <a:pt x="1722268" y="392559"/>
                </a:cubicBezTo>
                <a:cubicBezTo>
                  <a:pt x="1904924" y="438224"/>
                  <a:pt x="1772917" y="408506"/>
                  <a:pt x="2219418" y="392559"/>
                </a:cubicBezTo>
                <a:cubicBezTo>
                  <a:pt x="2231611" y="392124"/>
                  <a:pt x="2242924" y="385864"/>
                  <a:pt x="2254928" y="383681"/>
                </a:cubicBezTo>
                <a:cubicBezTo>
                  <a:pt x="2303726" y="374809"/>
                  <a:pt x="2379018" y="367953"/>
                  <a:pt x="2423604" y="365926"/>
                </a:cubicBezTo>
                <a:cubicBezTo>
                  <a:pt x="2518248" y="361624"/>
                  <a:pt x="2612994" y="360007"/>
                  <a:pt x="2707689" y="357048"/>
                </a:cubicBezTo>
                <a:lnTo>
                  <a:pt x="2787588" y="348171"/>
                </a:lnTo>
                <a:cubicBezTo>
                  <a:pt x="2820112" y="344919"/>
                  <a:pt x="2852957" y="344391"/>
                  <a:pt x="2885243" y="339293"/>
                </a:cubicBezTo>
                <a:cubicBezTo>
                  <a:pt x="2885252" y="339292"/>
                  <a:pt x="2974015" y="317100"/>
                  <a:pt x="2991775" y="312660"/>
                </a:cubicBezTo>
                <a:lnTo>
                  <a:pt x="3098307" y="286027"/>
                </a:lnTo>
                <a:cubicBezTo>
                  <a:pt x="3098326" y="286022"/>
                  <a:pt x="3169308" y="268276"/>
                  <a:pt x="3169328" y="268272"/>
                </a:cubicBezTo>
                <a:cubicBezTo>
                  <a:pt x="3184124" y="265313"/>
                  <a:pt x="3199078" y="263054"/>
                  <a:pt x="3213717" y="259394"/>
                </a:cubicBezTo>
                <a:cubicBezTo>
                  <a:pt x="3301138" y="237538"/>
                  <a:pt x="3147038" y="266069"/>
                  <a:pt x="3293616" y="241638"/>
                </a:cubicBezTo>
                <a:cubicBezTo>
                  <a:pt x="3346875" y="206133"/>
                  <a:pt x="3299797" y="232889"/>
                  <a:pt x="3400148" y="206128"/>
                </a:cubicBezTo>
                <a:cubicBezTo>
                  <a:pt x="3512638" y="176131"/>
                  <a:pt x="3390867" y="197307"/>
                  <a:pt x="3515557" y="179495"/>
                </a:cubicBezTo>
                <a:lnTo>
                  <a:pt x="3568823" y="161739"/>
                </a:lnTo>
                <a:lnTo>
                  <a:pt x="3595456" y="152862"/>
                </a:lnTo>
                <a:cubicBezTo>
                  <a:pt x="3604334" y="149903"/>
                  <a:pt x="3613011" y="146254"/>
                  <a:pt x="3622089" y="143984"/>
                </a:cubicBezTo>
                <a:cubicBezTo>
                  <a:pt x="3633926" y="141025"/>
                  <a:pt x="3645689" y="137753"/>
                  <a:pt x="3657600" y="135106"/>
                </a:cubicBezTo>
                <a:cubicBezTo>
                  <a:pt x="3672330" y="131833"/>
                  <a:pt x="3687016" y="128101"/>
                  <a:pt x="3701988" y="126229"/>
                </a:cubicBezTo>
                <a:cubicBezTo>
                  <a:pt x="3734422" y="122175"/>
                  <a:pt x="3767091" y="120310"/>
                  <a:pt x="3799643" y="117351"/>
                </a:cubicBezTo>
                <a:cubicBezTo>
                  <a:pt x="3949801" y="123358"/>
                  <a:pt x="3974217" y="103731"/>
                  <a:pt x="4074851" y="143984"/>
                </a:cubicBezTo>
                <a:cubicBezTo>
                  <a:pt x="4136605" y="168685"/>
                  <a:pt x="4104134" y="156705"/>
                  <a:pt x="4172505" y="179495"/>
                </a:cubicBezTo>
                <a:lnTo>
                  <a:pt x="4199138" y="188372"/>
                </a:lnTo>
                <a:cubicBezTo>
                  <a:pt x="4239249" y="228485"/>
                  <a:pt x="4188554" y="183082"/>
                  <a:pt x="4270159" y="223883"/>
                </a:cubicBezTo>
                <a:cubicBezTo>
                  <a:pt x="4289406" y="233506"/>
                  <a:pt x="4310534" y="246162"/>
                  <a:pt x="4332303" y="250516"/>
                </a:cubicBezTo>
                <a:cubicBezTo>
                  <a:pt x="4491342" y="282325"/>
                  <a:pt x="4324692" y="241954"/>
                  <a:pt x="4429957" y="268272"/>
                </a:cubicBezTo>
                <a:cubicBezTo>
                  <a:pt x="4464792" y="294398"/>
                  <a:pt x="4456593" y="294098"/>
                  <a:pt x="4492101" y="303782"/>
                </a:cubicBezTo>
                <a:cubicBezTo>
                  <a:pt x="4515643" y="310203"/>
                  <a:pt x="4563122" y="321538"/>
                  <a:pt x="4563122" y="321538"/>
                </a:cubicBezTo>
                <a:cubicBezTo>
                  <a:pt x="4630521" y="372087"/>
                  <a:pt x="4569486" y="332689"/>
                  <a:pt x="4687410" y="374804"/>
                </a:cubicBezTo>
                <a:cubicBezTo>
                  <a:pt x="4699873" y="379255"/>
                  <a:pt x="4710271" y="388667"/>
                  <a:pt x="4722920" y="392559"/>
                </a:cubicBezTo>
                <a:cubicBezTo>
                  <a:pt x="4768830" y="406685"/>
                  <a:pt x="4809926" y="410799"/>
                  <a:pt x="4856086" y="419192"/>
                </a:cubicBezTo>
                <a:cubicBezTo>
                  <a:pt x="4947811" y="435870"/>
                  <a:pt x="4852333" y="423694"/>
                  <a:pt x="4998128" y="436947"/>
                </a:cubicBezTo>
                <a:cubicBezTo>
                  <a:pt x="5048435" y="448784"/>
                  <a:pt x="5098372" y="462322"/>
                  <a:pt x="5149049" y="472458"/>
                </a:cubicBezTo>
                <a:cubicBezTo>
                  <a:pt x="5163845" y="475417"/>
                  <a:pt x="5178358" y="480778"/>
                  <a:pt x="5193437" y="481336"/>
                </a:cubicBezTo>
                <a:cubicBezTo>
                  <a:pt x="5338370" y="486704"/>
                  <a:pt x="5483441" y="487254"/>
                  <a:pt x="5628443" y="490213"/>
                </a:cubicBezTo>
                <a:cubicBezTo>
                  <a:pt x="5711301" y="487254"/>
                  <a:pt x="5794279" y="486674"/>
                  <a:pt x="5877018" y="481336"/>
                </a:cubicBezTo>
                <a:cubicBezTo>
                  <a:pt x="5886357" y="480734"/>
                  <a:pt x="5894573" y="474728"/>
                  <a:pt x="5903651" y="472458"/>
                </a:cubicBezTo>
                <a:cubicBezTo>
                  <a:pt x="6004037" y="447360"/>
                  <a:pt x="5887030" y="483917"/>
                  <a:pt x="6001305" y="445825"/>
                </a:cubicBezTo>
                <a:lnTo>
                  <a:pt x="6081204" y="419192"/>
                </a:lnTo>
                <a:cubicBezTo>
                  <a:pt x="6117185" y="413195"/>
                  <a:pt x="6136881" y="411367"/>
                  <a:pt x="6169981" y="401437"/>
                </a:cubicBezTo>
                <a:cubicBezTo>
                  <a:pt x="6196871" y="393370"/>
                  <a:pt x="6223247" y="383682"/>
                  <a:pt x="6249880" y="374804"/>
                </a:cubicBezTo>
                <a:lnTo>
                  <a:pt x="6276513" y="365926"/>
                </a:lnTo>
                <a:cubicBezTo>
                  <a:pt x="6285391" y="362967"/>
                  <a:pt x="6294776" y="361233"/>
                  <a:pt x="6303146" y="357048"/>
                </a:cubicBezTo>
                <a:cubicBezTo>
                  <a:pt x="6314983" y="351130"/>
                  <a:pt x="6326304" y="344044"/>
                  <a:pt x="6338656" y="339293"/>
                </a:cubicBezTo>
                <a:cubicBezTo>
                  <a:pt x="6364858" y="329215"/>
                  <a:pt x="6418555" y="312660"/>
                  <a:pt x="6418555" y="312660"/>
                </a:cubicBezTo>
                <a:cubicBezTo>
                  <a:pt x="6430392" y="303782"/>
                  <a:pt x="6441132" y="293213"/>
                  <a:pt x="6454066" y="286027"/>
                </a:cubicBezTo>
                <a:cubicBezTo>
                  <a:pt x="6469986" y="277183"/>
                  <a:pt x="6505155" y="266038"/>
                  <a:pt x="6525087" y="259394"/>
                </a:cubicBezTo>
                <a:cubicBezTo>
                  <a:pt x="6583245" y="201236"/>
                  <a:pt x="6517124" y="261743"/>
                  <a:pt x="6587231" y="215005"/>
                </a:cubicBezTo>
                <a:cubicBezTo>
                  <a:pt x="6594195" y="210362"/>
                  <a:pt x="6597720" y="201403"/>
                  <a:pt x="6604987" y="197250"/>
                </a:cubicBezTo>
                <a:cubicBezTo>
                  <a:pt x="6618823" y="189344"/>
                  <a:pt x="6635122" y="186622"/>
                  <a:pt x="6649375" y="179495"/>
                </a:cubicBezTo>
                <a:cubicBezTo>
                  <a:pt x="6658918" y="174723"/>
                  <a:pt x="6666159" y="165843"/>
                  <a:pt x="6676008" y="161739"/>
                </a:cubicBezTo>
                <a:cubicBezTo>
                  <a:pt x="6701922" y="150941"/>
                  <a:pt x="6729841" y="145532"/>
                  <a:pt x="6755907" y="135106"/>
                </a:cubicBezTo>
                <a:lnTo>
                  <a:pt x="6800295" y="117351"/>
                </a:lnTo>
                <a:cubicBezTo>
                  <a:pt x="6812132" y="105514"/>
                  <a:pt x="6819566" y="85900"/>
                  <a:pt x="6835806" y="81840"/>
                </a:cubicBezTo>
                <a:lnTo>
                  <a:pt x="6906827" y="64085"/>
                </a:lnTo>
                <a:cubicBezTo>
                  <a:pt x="6912746" y="58167"/>
                  <a:pt x="6916746" y="49269"/>
                  <a:pt x="6924583" y="46330"/>
                </a:cubicBezTo>
                <a:cubicBezTo>
                  <a:pt x="6937384" y="41530"/>
                  <a:pt x="7044813" y="29081"/>
                  <a:pt x="7048870" y="28574"/>
                </a:cubicBezTo>
                <a:cubicBezTo>
                  <a:pt x="7214531" y="-26642"/>
                  <a:pt x="7087813" y="12289"/>
                  <a:pt x="7519387" y="28574"/>
                </a:cubicBezTo>
                <a:cubicBezTo>
                  <a:pt x="7528738" y="28927"/>
                  <a:pt x="7536771" y="36029"/>
                  <a:pt x="7546020" y="37452"/>
                </a:cubicBezTo>
                <a:cubicBezTo>
                  <a:pt x="7575414" y="41974"/>
                  <a:pt x="7605204" y="43371"/>
                  <a:pt x="7634796" y="46330"/>
                </a:cubicBezTo>
                <a:cubicBezTo>
                  <a:pt x="7693610" y="61032"/>
                  <a:pt x="7691053" y="62419"/>
                  <a:pt x="7776839" y="64085"/>
                </a:cubicBezTo>
                <a:lnTo>
                  <a:pt x="8584707" y="72963"/>
                </a:lnTo>
                <a:cubicBezTo>
                  <a:pt x="8602462" y="78881"/>
                  <a:pt x="8622400" y="80337"/>
                  <a:pt x="8637973" y="90718"/>
                </a:cubicBezTo>
                <a:cubicBezTo>
                  <a:pt x="8646851" y="96636"/>
                  <a:pt x="8656409" y="101643"/>
                  <a:pt x="8664606" y="108473"/>
                </a:cubicBezTo>
                <a:cubicBezTo>
                  <a:pt x="8674251" y="116510"/>
                  <a:pt x="8680793" y="128142"/>
                  <a:pt x="8691239" y="135106"/>
                </a:cubicBezTo>
                <a:cubicBezTo>
                  <a:pt x="8699025" y="140297"/>
                  <a:pt x="8708994" y="141025"/>
                  <a:pt x="8717872" y="143984"/>
                </a:cubicBezTo>
                <a:cubicBezTo>
                  <a:pt x="8729709" y="152862"/>
                  <a:pt x="8741343" y="162017"/>
                  <a:pt x="8753383" y="170617"/>
                </a:cubicBezTo>
                <a:cubicBezTo>
                  <a:pt x="8762065" y="176819"/>
                  <a:pt x="8771685" y="181707"/>
                  <a:pt x="8780016" y="188372"/>
                </a:cubicBezTo>
                <a:cubicBezTo>
                  <a:pt x="8786552" y="193601"/>
                  <a:pt x="8791075" y="201106"/>
                  <a:pt x="8797771" y="206128"/>
                </a:cubicBezTo>
                <a:cubicBezTo>
                  <a:pt x="8814842" y="218932"/>
                  <a:pt x="8833282" y="229801"/>
                  <a:pt x="8851037" y="241638"/>
                </a:cubicBezTo>
                <a:cubicBezTo>
                  <a:pt x="8859915" y="247557"/>
                  <a:pt x="8867207" y="257301"/>
                  <a:pt x="8877670" y="259394"/>
                </a:cubicBezTo>
                <a:cubicBezTo>
                  <a:pt x="8892466" y="262353"/>
                  <a:pt x="8907605" y="263936"/>
                  <a:pt x="8922058" y="268272"/>
                </a:cubicBezTo>
                <a:cubicBezTo>
                  <a:pt x="9010327" y="294752"/>
                  <a:pt x="8920204" y="278903"/>
                  <a:pt x="9019713" y="303782"/>
                </a:cubicBezTo>
                <a:cubicBezTo>
                  <a:pt x="9031550" y="306741"/>
                  <a:pt x="9043313" y="310013"/>
                  <a:pt x="9055223" y="312660"/>
                </a:cubicBezTo>
                <a:cubicBezTo>
                  <a:pt x="9080337" y="318241"/>
                  <a:pt x="9128776" y="327201"/>
                  <a:pt x="9152878" y="330415"/>
                </a:cubicBezTo>
                <a:cubicBezTo>
                  <a:pt x="9179440" y="333957"/>
                  <a:pt x="9206144" y="336334"/>
                  <a:pt x="9232777" y="339293"/>
                </a:cubicBezTo>
                <a:cubicBezTo>
                  <a:pt x="9429022" y="329480"/>
                  <a:pt x="9354113" y="349154"/>
                  <a:pt x="9463596" y="312660"/>
                </a:cubicBezTo>
                <a:lnTo>
                  <a:pt x="9463596" y="312660"/>
                </a:lnTo>
                <a:cubicBezTo>
                  <a:pt x="9475433" y="309701"/>
                  <a:pt x="9487420" y="307288"/>
                  <a:pt x="9499107" y="303782"/>
                </a:cubicBezTo>
                <a:cubicBezTo>
                  <a:pt x="9517033" y="298404"/>
                  <a:pt x="9552373" y="286027"/>
                  <a:pt x="9552373" y="286027"/>
                </a:cubicBez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FF0000"/>
              </a:solidFill>
            </a:endParaRPr>
          </a:p>
        </p:txBody>
      </p:sp>
      <p:sp>
        <p:nvSpPr>
          <p:cNvPr id="6" name="Tekstiruutu 5"/>
          <p:cNvSpPr txBox="1"/>
          <p:nvPr/>
        </p:nvSpPr>
        <p:spPr>
          <a:xfrm>
            <a:off x="838200" y="4932167"/>
            <a:ext cx="6773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400" b="1" dirty="0" smtClean="0">
                <a:solidFill>
                  <a:srgbClr val="09C71B"/>
                </a:solidFill>
              </a:rPr>
              <a:t>Mahdollisimman lyhyt </a:t>
            </a:r>
            <a:r>
              <a:rPr lang="fi-FI" sz="2400" b="1" dirty="0" err="1" smtClean="0">
                <a:solidFill>
                  <a:srgbClr val="09C71B"/>
                </a:solidFill>
              </a:rPr>
              <a:t>kylmäiskemia</a:t>
            </a:r>
            <a:r>
              <a:rPr lang="fi-FI" sz="2400" b="1" dirty="0" smtClean="0">
                <a:solidFill>
                  <a:srgbClr val="09C71B"/>
                </a:solidFill>
              </a:rPr>
              <a:t>-aika</a:t>
            </a:r>
            <a:endParaRPr lang="fi-FI" sz="2400" b="1" dirty="0">
              <a:solidFill>
                <a:srgbClr val="09C71B"/>
              </a:solidFill>
            </a:endParaRPr>
          </a:p>
        </p:txBody>
      </p:sp>
      <p:pic>
        <p:nvPicPr>
          <p:cNvPr id="7" name="Picture 6" descr="https://images.sunfrogshirts.com/2016/05/09/Transplant-Coordinator-Black-_w91_-fron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40" t="13748" r="28509" b="34877"/>
          <a:stretch/>
        </p:blipFill>
        <p:spPr bwMode="auto">
          <a:xfrm>
            <a:off x="6328979" y="1482288"/>
            <a:ext cx="5738054" cy="3861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383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4000" b="1" dirty="0" smtClean="0">
                <a:solidFill>
                  <a:schemeClr val="accent1">
                    <a:lumMod val="75000"/>
                  </a:schemeClr>
                </a:solidFill>
              </a:rPr>
              <a:t>Mitä koordinaattori </a:t>
            </a:r>
            <a:r>
              <a:rPr lang="fi-FI" sz="4000" b="1" i="1" dirty="0" smtClean="0">
                <a:solidFill>
                  <a:srgbClr val="FF0000"/>
                </a:solidFill>
              </a:rPr>
              <a:t>EI</a:t>
            </a:r>
            <a:r>
              <a:rPr lang="fi-FI" sz="40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sz="4000" b="1" dirty="0" smtClean="0">
                <a:solidFill>
                  <a:schemeClr val="accent1">
                    <a:lumMod val="75000"/>
                  </a:schemeClr>
                </a:solidFill>
              </a:rPr>
              <a:t>tee</a:t>
            </a:r>
            <a:endParaRPr lang="fi-FI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sz="2400" b="1" dirty="0">
                <a:latin typeface="+mj-lt"/>
              </a:rPr>
              <a:t>H</a:t>
            </a:r>
            <a:r>
              <a:rPr lang="fi-FI" sz="2400" b="1" dirty="0" smtClean="0">
                <a:latin typeface="+mj-lt"/>
              </a:rPr>
              <a:t>yväksy/hylkää elinluovuttajia</a:t>
            </a:r>
          </a:p>
          <a:p>
            <a:r>
              <a:rPr lang="fi-FI" sz="2400" b="1" dirty="0">
                <a:latin typeface="+mj-lt"/>
              </a:rPr>
              <a:t>V</a:t>
            </a:r>
            <a:r>
              <a:rPr lang="fi-FI" sz="2400" b="1" dirty="0" smtClean="0">
                <a:latin typeface="+mj-lt"/>
              </a:rPr>
              <a:t>alitse elinten vastaanottajia</a:t>
            </a:r>
          </a:p>
          <a:p>
            <a:r>
              <a:rPr lang="fi-FI" sz="2400" b="1" dirty="0">
                <a:latin typeface="+mj-lt"/>
              </a:rPr>
              <a:t>A</a:t>
            </a:r>
            <a:r>
              <a:rPr lang="fi-FI" sz="2400" b="1" dirty="0" smtClean="0">
                <a:latin typeface="+mj-lt"/>
              </a:rPr>
              <a:t>nna potilaan hoitoon liittyviä ohjeita</a:t>
            </a:r>
            <a:endParaRPr lang="fi-FI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0100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fi-FI" altLang="fi-FI" sz="4000" b="1" dirty="0" smtClean="0">
                <a:solidFill>
                  <a:schemeClr val="accent1">
                    <a:lumMod val="75000"/>
                  </a:schemeClr>
                </a:solidFill>
              </a:rPr>
              <a:t>”Lähetteestä siirtonumeroksi”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8683" y="1804988"/>
            <a:ext cx="9041447" cy="56610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fi-FI" altLang="fi-FI" sz="2400" b="1" dirty="0">
                <a:latin typeface="+mj-lt"/>
              </a:rPr>
              <a:t>Ensi-ilmoituksen vastaanottaminen</a:t>
            </a:r>
          </a:p>
          <a:p>
            <a:pPr eaLnBrk="1" hangingPunct="1">
              <a:lnSpc>
                <a:spcPct val="90000"/>
              </a:lnSpc>
            </a:pPr>
            <a:r>
              <a:rPr lang="fi-FI" altLang="fi-FI" sz="2400" b="1" dirty="0">
                <a:latin typeface="+mj-lt"/>
              </a:rPr>
              <a:t>Siirtolistalle asettaminen / </a:t>
            </a:r>
            <a:r>
              <a:rPr lang="fi-FI" altLang="fi-FI" sz="2400" b="1" dirty="0" smtClean="0">
                <a:latin typeface="+mj-lt"/>
              </a:rPr>
              <a:t>lisäselvitysten järjestäminen </a:t>
            </a:r>
            <a:endParaRPr lang="fi-FI" altLang="fi-FI" sz="2400" b="1" dirty="0">
              <a:latin typeface="+mj-lt"/>
            </a:endParaRPr>
          </a:p>
          <a:p>
            <a:pPr eaLnBrk="1" hangingPunct="1">
              <a:lnSpc>
                <a:spcPct val="90000"/>
              </a:lnSpc>
            </a:pPr>
            <a:r>
              <a:rPr lang="fi-FI" altLang="fi-FI" sz="2400" b="1" dirty="0">
                <a:latin typeface="+mj-lt"/>
              </a:rPr>
              <a:t>Informointi SPR/kotisairaala</a:t>
            </a:r>
          </a:p>
          <a:p>
            <a:pPr eaLnBrk="1" hangingPunct="1">
              <a:lnSpc>
                <a:spcPct val="90000"/>
              </a:lnSpc>
            </a:pPr>
            <a:r>
              <a:rPr lang="fi-FI" altLang="fi-FI" sz="2400" b="1" dirty="0" smtClean="0">
                <a:latin typeface="+mj-lt"/>
              </a:rPr>
              <a:t>Siirtokelpoisuustietojen </a:t>
            </a:r>
            <a:r>
              <a:rPr lang="fi-FI" altLang="fi-FI" sz="2400" b="1" dirty="0">
                <a:latin typeface="+mj-lt"/>
              </a:rPr>
              <a:t>päivitys</a:t>
            </a:r>
          </a:p>
          <a:p>
            <a:pPr eaLnBrk="1" hangingPunct="1">
              <a:lnSpc>
                <a:spcPct val="90000"/>
              </a:lnSpc>
            </a:pPr>
            <a:r>
              <a:rPr lang="fi-FI" altLang="fi-FI" sz="2400" b="1" dirty="0">
                <a:latin typeface="+mj-lt"/>
              </a:rPr>
              <a:t>Elinluovutusleikkauksen koordinointi</a:t>
            </a:r>
          </a:p>
          <a:p>
            <a:pPr eaLnBrk="1" hangingPunct="1">
              <a:lnSpc>
                <a:spcPct val="90000"/>
              </a:lnSpc>
            </a:pPr>
            <a:r>
              <a:rPr lang="fi-FI" altLang="fi-FI" sz="2400" b="1" dirty="0" smtClean="0">
                <a:latin typeface="+mj-lt"/>
              </a:rPr>
              <a:t>Ristikoelistasta huolehtiminen</a:t>
            </a:r>
            <a:endParaRPr lang="fi-FI" altLang="fi-FI" sz="2400" b="1" dirty="0">
              <a:latin typeface="+mj-lt"/>
            </a:endParaRPr>
          </a:p>
          <a:p>
            <a:pPr eaLnBrk="1" hangingPunct="1">
              <a:lnSpc>
                <a:spcPct val="90000"/>
              </a:lnSpc>
            </a:pPr>
            <a:r>
              <a:rPr lang="fi-FI" altLang="fi-FI" sz="2400" b="1" dirty="0" smtClean="0">
                <a:latin typeface="+mj-lt"/>
              </a:rPr>
              <a:t>Siirtoleikkauksen </a:t>
            </a:r>
            <a:r>
              <a:rPr lang="fi-FI" altLang="fi-FI" sz="2400" b="1" dirty="0">
                <a:latin typeface="+mj-lt"/>
              </a:rPr>
              <a:t>rekisteröinti</a:t>
            </a:r>
          </a:p>
          <a:p>
            <a:pPr eaLnBrk="1" hangingPunct="1">
              <a:lnSpc>
                <a:spcPct val="90000"/>
              </a:lnSpc>
            </a:pPr>
            <a:r>
              <a:rPr lang="fi-FI" altLang="fi-FI" sz="2400" b="1" dirty="0">
                <a:latin typeface="+mj-lt"/>
              </a:rPr>
              <a:t>Palautekirje luovuttajasairaalaan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fi-FI" altLang="fi-FI" dirty="0"/>
          </a:p>
        </p:txBody>
      </p:sp>
      <p:pic>
        <p:nvPicPr>
          <p:cNvPr id="26628" name="Picture 4" descr="MCj0397959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661" y="365125"/>
            <a:ext cx="14382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WordArt 6"/>
          <p:cNvSpPr>
            <a:spLocks noChangeArrowheads="1" noChangeShapeType="1" noTextEdit="1"/>
          </p:cNvSpPr>
          <p:nvPr/>
        </p:nvSpPr>
        <p:spPr bwMode="auto">
          <a:xfrm>
            <a:off x="9407116" y="603862"/>
            <a:ext cx="1219200" cy="733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i-FI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C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pitchFamily="34" charset="0"/>
              </a:rPr>
              <a:t>7798</a:t>
            </a:r>
            <a:endParaRPr lang="fi-FI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FFC0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Suorakulmio 2"/>
          <p:cNvSpPr/>
          <p:nvPr/>
        </p:nvSpPr>
        <p:spPr>
          <a:xfrm>
            <a:off x="5752407" y="3011052"/>
            <a:ext cx="6301047" cy="217978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2000" i="1" dirty="0" smtClean="0">
                <a:solidFill>
                  <a:schemeClr val="tx1"/>
                </a:solidFill>
                <a:latin typeface="+mj-lt"/>
              </a:rPr>
              <a:t>- Päävastuu </a:t>
            </a:r>
            <a:r>
              <a:rPr lang="fi-FI" sz="2000" i="1" dirty="0">
                <a:solidFill>
                  <a:schemeClr val="tx1"/>
                </a:solidFill>
                <a:latin typeface="+mj-lt"/>
              </a:rPr>
              <a:t>potilaan voinnista </a:t>
            </a:r>
            <a:r>
              <a:rPr lang="fi-FI" sz="2000" i="1" dirty="0" smtClean="0">
                <a:solidFill>
                  <a:schemeClr val="tx1"/>
                </a:solidFill>
                <a:latin typeface="+mj-lt"/>
              </a:rPr>
              <a:t>hoitavalla </a:t>
            </a:r>
            <a:r>
              <a:rPr lang="fi-FI" sz="2000" i="1" dirty="0" err="1" smtClean="0">
                <a:solidFill>
                  <a:schemeClr val="tx1"/>
                </a:solidFill>
                <a:latin typeface="+mj-lt"/>
              </a:rPr>
              <a:t>nefrologilla</a:t>
            </a:r>
            <a:endParaRPr lang="fi-FI" sz="2000" i="1" dirty="0">
              <a:solidFill>
                <a:schemeClr val="tx1"/>
              </a:solidFill>
              <a:latin typeface="+mj-lt"/>
            </a:endParaRPr>
          </a:p>
          <a:p>
            <a:r>
              <a:rPr lang="fi-FI" sz="2000" i="1" dirty="0">
                <a:solidFill>
                  <a:schemeClr val="tx1"/>
                </a:solidFill>
                <a:latin typeface="+mj-lt"/>
              </a:rPr>
              <a:t>- Iäkkäät ja </a:t>
            </a:r>
            <a:r>
              <a:rPr lang="fi-FI" sz="2000" i="1" dirty="0" err="1">
                <a:solidFill>
                  <a:schemeClr val="tx1"/>
                </a:solidFill>
                <a:latin typeface="+mj-lt"/>
              </a:rPr>
              <a:t>predialpt</a:t>
            </a:r>
            <a:r>
              <a:rPr lang="fi-FI" sz="2000" i="1" dirty="0">
                <a:solidFill>
                  <a:schemeClr val="tx1"/>
                </a:solidFill>
                <a:latin typeface="+mj-lt"/>
              </a:rPr>
              <a:t> erityisseurattavia</a:t>
            </a:r>
          </a:p>
          <a:p>
            <a:r>
              <a:rPr lang="fi-FI" sz="2000" i="1" dirty="0" smtClean="0">
                <a:solidFill>
                  <a:schemeClr val="tx1"/>
                </a:solidFill>
                <a:latin typeface="+mj-lt"/>
              </a:rPr>
              <a:t>- </a:t>
            </a:r>
            <a:r>
              <a:rPr lang="fi-FI" sz="2000" i="1" dirty="0">
                <a:solidFill>
                  <a:schemeClr val="tx1"/>
                </a:solidFill>
                <a:latin typeface="+mj-lt"/>
              </a:rPr>
              <a:t>Virologia listalle laitettaessa ja oman protokollan </a:t>
            </a:r>
            <a:r>
              <a:rPr lang="fi-FI" sz="2000" i="1" dirty="0" smtClean="0">
                <a:solidFill>
                  <a:schemeClr val="tx1"/>
                </a:solidFill>
                <a:latin typeface="+mj-lt"/>
              </a:rPr>
              <a:t>mukaan,     </a:t>
            </a:r>
            <a:r>
              <a:rPr lang="fi-FI" sz="20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fi-FI" sz="2000" i="1" dirty="0" smtClean="0">
                <a:solidFill>
                  <a:schemeClr val="tx1"/>
                </a:solidFill>
                <a:latin typeface="+mj-lt"/>
              </a:rPr>
              <a:t>  kontrolloidaan </a:t>
            </a:r>
            <a:r>
              <a:rPr lang="fi-FI" sz="2000" i="1" dirty="0" err="1" smtClean="0">
                <a:solidFill>
                  <a:schemeClr val="tx1"/>
                </a:solidFill>
                <a:latin typeface="+mj-lt"/>
              </a:rPr>
              <a:t>preop</a:t>
            </a:r>
            <a:r>
              <a:rPr lang="fi-FI" sz="2000" i="1" dirty="0" smtClean="0">
                <a:solidFill>
                  <a:schemeClr val="tx1"/>
                </a:solidFill>
                <a:latin typeface="+mj-lt"/>
              </a:rPr>
              <a:t> Meilahdessa</a:t>
            </a:r>
            <a:endParaRPr lang="fi-FI" sz="2000" i="1" dirty="0">
              <a:solidFill>
                <a:schemeClr val="tx1"/>
              </a:solidFill>
              <a:latin typeface="+mj-lt"/>
            </a:endParaRPr>
          </a:p>
          <a:p>
            <a:r>
              <a:rPr lang="fi-FI" sz="2000" i="1" dirty="0">
                <a:solidFill>
                  <a:schemeClr val="tx1"/>
                </a:solidFill>
                <a:latin typeface="+mj-lt"/>
              </a:rPr>
              <a:t>- Ristikoeveri Helsinkiin 3 kk välein</a:t>
            </a:r>
          </a:p>
          <a:p>
            <a:r>
              <a:rPr lang="fi-FI" sz="2000" i="1" dirty="0" smtClean="0">
                <a:solidFill>
                  <a:schemeClr val="tx1"/>
                </a:solidFill>
                <a:latin typeface="+mj-lt"/>
              </a:rPr>
              <a:t>- Lääkärintekstit </a:t>
            </a:r>
            <a:r>
              <a:rPr lang="fi-FI" sz="2000" i="1" dirty="0">
                <a:solidFill>
                  <a:schemeClr val="tx1"/>
                </a:solidFill>
                <a:latin typeface="+mj-lt"/>
              </a:rPr>
              <a:t>suurempien ongelmien </a:t>
            </a:r>
            <a:r>
              <a:rPr lang="fi-FI" sz="2000" i="1" dirty="0" smtClean="0">
                <a:solidFill>
                  <a:schemeClr val="tx1"/>
                </a:solidFill>
                <a:latin typeface="+mj-lt"/>
              </a:rPr>
              <a:t>yhteydessä</a:t>
            </a:r>
          </a:p>
          <a:p>
            <a:r>
              <a:rPr lang="fi-FI" sz="2000" i="1" dirty="0" smtClean="0">
                <a:solidFill>
                  <a:schemeClr val="tx1"/>
                </a:solidFill>
                <a:latin typeface="+mj-lt"/>
              </a:rPr>
              <a:t>- Matkojen ajaksi suositellaan listalta pois ottamista</a:t>
            </a:r>
            <a:endParaRPr lang="fi-FI" sz="2000" i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8216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777875"/>
          </a:xfrm>
        </p:spPr>
        <p:txBody>
          <a:bodyPr/>
          <a:lstStyle/>
          <a:p>
            <a:pPr eaLnBrk="1" hangingPunct="1"/>
            <a:r>
              <a:rPr lang="fi-FI" altLang="fi-FI" b="1" dirty="0" smtClean="0">
                <a:solidFill>
                  <a:schemeClr val="accent1">
                    <a:lumMod val="75000"/>
                  </a:schemeClr>
                </a:solidFill>
              </a:rPr>
              <a:t>Tärkeitä yhteystietoja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2128" y="1629295"/>
            <a:ext cx="11387743" cy="5594466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fi-FI" altLang="fi-FI" sz="9600" b="1" dirty="0">
                <a:solidFill>
                  <a:srgbClr val="FF0000"/>
                </a:solidFill>
              </a:rPr>
              <a:t>	</a:t>
            </a:r>
            <a:r>
              <a:rPr lang="fi-FI" altLang="fi-FI" sz="9600" b="1" dirty="0">
                <a:solidFill>
                  <a:srgbClr val="FF0000"/>
                </a:solidFill>
                <a:latin typeface="+mj-lt"/>
              </a:rPr>
              <a:t>09- 471 78397 </a:t>
            </a:r>
            <a:r>
              <a:rPr lang="fi-FI" altLang="fi-FI" sz="9600" b="1" dirty="0" smtClean="0">
                <a:solidFill>
                  <a:srgbClr val="FF0000"/>
                </a:solidFill>
                <a:latin typeface="+mj-lt"/>
              </a:rPr>
              <a:t>Elinsiirtotoimisto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fi-FI" altLang="fi-FI" sz="9600" b="1" dirty="0">
              <a:solidFill>
                <a:srgbClr val="FF0000"/>
              </a:solidFill>
              <a:latin typeface="+mj-lt"/>
            </a:endParaRPr>
          </a:p>
          <a:p>
            <a:pPr lvl="1" eaLnBrk="1" hangingPunct="1">
              <a:lnSpc>
                <a:spcPct val="80000"/>
              </a:lnSpc>
            </a:pPr>
            <a:r>
              <a:rPr lang="fi-FI" altLang="fi-FI" sz="9600" b="1" dirty="0">
                <a:latin typeface="+mj-lt"/>
              </a:rPr>
              <a:t>vastataan ma-pe klo 8-16</a:t>
            </a:r>
          </a:p>
          <a:p>
            <a:pPr lvl="1" eaLnBrk="1" hangingPunct="1">
              <a:lnSpc>
                <a:spcPct val="80000"/>
              </a:lnSpc>
            </a:pPr>
            <a:r>
              <a:rPr lang="fi-FI" altLang="fi-FI" sz="9600" b="1" dirty="0">
                <a:latin typeface="+mj-lt"/>
              </a:rPr>
              <a:t>muulloin kun koordinaattori on paikalla</a:t>
            </a:r>
          </a:p>
          <a:p>
            <a:pPr lvl="1" eaLnBrk="1" hangingPunct="1">
              <a:lnSpc>
                <a:spcPct val="80000"/>
              </a:lnSpc>
            </a:pPr>
            <a:r>
              <a:rPr lang="fi-FI" altLang="fi-FI" sz="9600" b="1" dirty="0">
                <a:latin typeface="+mj-lt"/>
              </a:rPr>
              <a:t>paras numero lista-asioiden hoitamiseen</a:t>
            </a:r>
          </a:p>
          <a:p>
            <a:pPr lvl="1">
              <a:lnSpc>
                <a:spcPct val="80000"/>
              </a:lnSpc>
            </a:pPr>
            <a:r>
              <a:rPr lang="fi-FI" altLang="fi-FI" sz="9600" b="1" dirty="0" smtClean="0">
                <a:latin typeface="+mj-lt"/>
              </a:rPr>
              <a:t>E-mail </a:t>
            </a:r>
            <a:r>
              <a:rPr lang="fi-FI" altLang="fi-FI" sz="9600" b="1" dirty="0">
                <a:solidFill>
                  <a:srgbClr val="FF0000"/>
                </a:solidFill>
                <a:latin typeface="+mj-lt"/>
              </a:rPr>
              <a:t>elinsiirtotoimisto@hus.fi</a:t>
            </a:r>
          </a:p>
          <a:p>
            <a:pPr lvl="1">
              <a:lnSpc>
                <a:spcPct val="80000"/>
              </a:lnSpc>
            </a:pPr>
            <a:r>
              <a:rPr lang="fi-FI" altLang="fi-FI" sz="9600" b="1" dirty="0" smtClean="0">
                <a:latin typeface="+mj-lt"/>
              </a:rPr>
              <a:t>Fax  </a:t>
            </a:r>
            <a:r>
              <a:rPr lang="fi-FI" altLang="fi-FI" sz="9600" b="1" dirty="0">
                <a:solidFill>
                  <a:srgbClr val="FF0000"/>
                </a:solidFill>
                <a:latin typeface="+mj-lt"/>
              </a:rPr>
              <a:t>09 -174 975</a:t>
            </a:r>
          </a:p>
          <a:p>
            <a:pPr>
              <a:lnSpc>
                <a:spcPct val="80000"/>
              </a:lnSpc>
              <a:buNone/>
            </a:pPr>
            <a:endParaRPr lang="fi-FI" altLang="fi-FI" sz="9600" i="1" dirty="0" smtClean="0">
              <a:latin typeface="+mj-lt"/>
            </a:endParaRPr>
          </a:p>
          <a:p>
            <a:pPr>
              <a:lnSpc>
                <a:spcPct val="80000"/>
              </a:lnSpc>
              <a:buNone/>
            </a:pPr>
            <a:r>
              <a:rPr lang="fi-FI" altLang="fi-FI" sz="9600" i="1" dirty="0" smtClean="0">
                <a:latin typeface="+mj-lt"/>
              </a:rPr>
              <a:t>Päivystävän </a:t>
            </a:r>
            <a:r>
              <a:rPr lang="fi-FI" altLang="fi-FI" sz="9600" i="1" dirty="0">
                <a:latin typeface="+mj-lt"/>
              </a:rPr>
              <a:t>koordinaattorin GSM on tarkoitettu vain </a:t>
            </a:r>
            <a:r>
              <a:rPr lang="fi-FI" altLang="fi-FI" sz="9600" i="1" dirty="0" smtClean="0">
                <a:latin typeface="+mj-lt"/>
              </a:rPr>
              <a:t>luovuttajaliikennettä </a:t>
            </a:r>
            <a:r>
              <a:rPr lang="fi-FI" altLang="fi-FI" sz="9600" i="1" dirty="0">
                <a:latin typeface="+mj-lt"/>
              </a:rPr>
              <a:t>varten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fi-FI" altLang="fi-FI" sz="9600" dirty="0">
              <a:latin typeface="+mj-lt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fi-FI" altLang="fi-FI" sz="9600" dirty="0">
                <a:latin typeface="+mj-lt"/>
              </a:rPr>
              <a:t>	</a:t>
            </a:r>
            <a:endParaRPr lang="fi-FI" altLang="fi-FI" sz="9600" dirty="0" smtClean="0">
              <a:latin typeface="+mj-lt"/>
            </a:endParaRPr>
          </a:p>
          <a:p>
            <a:pPr>
              <a:lnSpc>
                <a:spcPct val="80000"/>
              </a:lnSpc>
              <a:buNone/>
            </a:pPr>
            <a:r>
              <a:rPr lang="fi-FI" altLang="fi-FI" sz="9600" dirty="0">
                <a:solidFill>
                  <a:srgbClr val="FF0000"/>
                </a:solidFill>
              </a:rPr>
              <a:t>09- 471</a:t>
            </a:r>
            <a:r>
              <a:rPr lang="fi-FI" altLang="fi-FI" sz="9600" dirty="0"/>
              <a:t> </a:t>
            </a:r>
            <a:r>
              <a:rPr lang="fi-FI" altLang="fi-FI" sz="9600" dirty="0">
                <a:solidFill>
                  <a:srgbClr val="FF0000"/>
                </a:solidFill>
              </a:rPr>
              <a:t>76662 Kolmiosairaala osasto 5B  </a:t>
            </a:r>
            <a:r>
              <a:rPr lang="fi-FI" altLang="fi-FI" sz="9600" dirty="0"/>
              <a:t>siirtoon kutsutun potilaan asiat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fi-FI" altLang="fi-FI" sz="9600" b="1" dirty="0">
              <a:solidFill>
                <a:srgbClr val="FF0000"/>
              </a:solidFill>
              <a:latin typeface="+mj-lt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fi-FI" altLang="fi-FI" sz="9600" b="1" dirty="0" smtClean="0">
              <a:solidFill>
                <a:srgbClr val="FF0000"/>
              </a:solidFill>
              <a:latin typeface="+mj-lt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fi-FI" altLang="fi-FI" sz="2000" dirty="0" smtClean="0"/>
              <a:t>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fi-FI" altLang="fi-FI" sz="20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fi-FI" altLang="fi-FI" sz="2000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fi-FI" altLang="fi-FI" sz="2000" dirty="0" smtClean="0"/>
              <a:t> 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fi-FI" altLang="fi-FI" sz="2000" dirty="0"/>
          </a:p>
          <a:p>
            <a:pPr marL="457200" lvl="1" indent="0" eaLnBrk="1" hangingPunct="1">
              <a:lnSpc>
                <a:spcPct val="80000"/>
              </a:lnSpc>
              <a:buNone/>
            </a:pPr>
            <a:endParaRPr lang="fi-FI" altLang="fi-FI" dirty="0">
              <a:latin typeface="+mj-lt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fi-FI" altLang="fi-FI" dirty="0" smtClean="0">
                <a:latin typeface="+mj-lt"/>
              </a:rPr>
              <a:t>	</a:t>
            </a:r>
            <a:endParaRPr lang="fi-FI" altLang="fi-FI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44036" name="Picture 4" descr="MCj0433861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988" y="1629295"/>
            <a:ext cx="2001896" cy="2001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894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</TotalTime>
  <Words>429</Words>
  <Application>Microsoft Office PowerPoint</Application>
  <PresentationFormat>Laajakuva</PresentationFormat>
  <Paragraphs>172</Paragraphs>
  <Slides>19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19</vt:i4>
      </vt:variant>
    </vt:vector>
  </HeadingPairs>
  <TitlesOfParts>
    <vt:vector size="24" baseType="lpstr">
      <vt:lpstr>Arial</vt:lpstr>
      <vt:lpstr>Arial Black</vt:lpstr>
      <vt:lpstr>Calibri</vt:lpstr>
      <vt:lpstr>Calibri Light</vt:lpstr>
      <vt:lpstr>Office-teema</vt:lpstr>
      <vt:lpstr>Elinsiirtokoordinaattoreiden  toimenkuva </vt:lpstr>
      <vt:lpstr>PowerPoint-esitys</vt:lpstr>
      <vt:lpstr>Elinsiirtokoordinaattori</vt:lpstr>
      <vt:lpstr>Elinsiirtotoimiston muu väki </vt:lpstr>
      <vt:lpstr>Elinsiirtotoiminnan koordinaattorit</vt:lpstr>
      <vt:lpstr>Mitä elinsiirtokoordinaattori tekee </vt:lpstr>
      <vt:lpstr>Mitä koordinaattori EI tee</vt:lpstr>
      <vt:lpstr>”Lähetteestä siirtonumeroksi”</vt:lpstr>
      <vt:lpstr>Tärkeitä yhteystietoja</vt:lpstr>
      <vt:lpstr>PowerPoint-esitys</vt:lpstr>
      <vt:lpstr>PowerPoint-esitys</vt:lpstr>
      <vt:lpstr>PowerPoint-esitys</vt:lpstr>
      <vt:lpstr>Elinluovutusprosessi</vt:lpstr>
      <vt:lpstr>PowerPoint-esitys</vt:lpstr>
      <vt:lpstr>Munuaispotilaiden valinnan aikataulu</vt:lpstr>
      <vt:lpstr>”Sama asia, monta nimeä” </vt:lpstr>
      <vt:lpstr>Miten jaksaa elinsiirtokoordinaattorin työtä?</vt:lpstr>
      <vt:lpstr>PowerPoint-esitys</vt:lpstr>
      <vt:lpstr>PowerPoint-esitys</vt:lpstr>
    </vt:vector>
  </TitlesOfParts>
  <Company>HUS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Elinsiirtokoordinaattori</dc:title>
  <dc:creator>Toivonen Leena</dc:creator>
  <cp:lastModifiedBy>Toivonen Leena</cp:lastModifiedBy>
  <cp:revision>177</cp:revision>
  <cp:lastPrinted>2019-08-19T12:29:10Z</cp:lastPrinted>
  <dcterms:created xsi:type="dcterms:W3CDTF">2019-08-16T09:22:21Z</dcterms:created>
  <dcterms:modified xsi:type="dcterms:W3CDTF">2019-10-23T11:19:34Z</dcterms:modified>
</cp:coreProperties>
</file>